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6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14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5.xml" ContentType="application/vnd.openxmlformats-officedocument.drawingml.chart+xml"/>
  <Override PartName="/ppt/drawings/drawing7.xml" ContentType="application/vnd.openxmlformats-officedocument.drawingml.chartshapes+xml"/>
  <Override PartName="/ppt/charts/chart16.xml" ContentType="application/vnd.openxmlformats-officedocument.drawingml.chart+xml"/>
  <Override PartName="/ppt/drawings/drawing8.xml" ContentType="application/vnd.openxmlformats-officedocument.drawingml.chartshapes+xml"/>
  <Override PartName="/ppt/charts/chart17.xml" ContentType="application/vnd.openxmlformats-officedocument.drawingml.chart+xml"/>
  <Override PartName="/ppt/drawings/drawing9.xml" ContentType="application/vnd.openxmlformats-officedocument.drawingml.chartshapes+xml"/>
  <Override PartName="/ppt/charts/chart18.xml" ContentType="application/vnd.openxmlformats-officedocument.drawingml.chart+xml"/>
  <Override PartName="/ppt/drawings/drawing10.xml" ContentType="application/vnd.openxmlformats-officedocument.drawingml.chartshapes+xml"/>
  <Override PartName="/ppt/charts/chart19.xml" ContentType="application/vnd.openxmlformats-officedocument.drawingml.chart+xml"/>
  <Override PartName="/ppt/drawings/drawing11.xml" ContentType="application/vnd.openxmlformats-officedocument.drawingml.chartshapes+xml"/>
  <Override PartName="/ppt/charts/chart20.xml" ContentType="application/vnd.openxmlformats-officedocument.drawingml.chart+xml"/>
  <Override PartName="/ppt/drawings/drawing12.xml" ContentType="application/vnd.openxmlformats-officedocument.drawingml.chartshapes+xml"/>
  <Override PartName="/ppt/charts/chart21.xml" ContentType="application/vnd.openxmlformats-officedocument.drawingml.chart+xml"/>
  <Override PartName="/ppt/drawings/drawing13.xml" ContentType="application/vnd.openxmlformats-officedocument.drawingml.chartshapes+xml"/>
  <Override PartName="/ppt/charts/chart22.xml" ContentType="application/vnd.openxmlformats-officedocument.drawingml.chart+xml"/>
  <Override PartName="/ppt/drawings/drawing14.xml" ContentType="application/vnd.openxmlformats-officedocument.drawingml.chartshapes+xml"/>
  <Override PartName="/ppt/charts/chart23.xml" ContentType="application/vnd.openxmlformats-officedocument.drawingml.chart+xml"/>
  <Override PartName="/ppt/drawings/drawing15.xml" ContentType="application/vnd.openxmlformats-officedocument.drawingml.chartshapes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drawings/drawing16.xml" ContentType="application/vnd.openxmlformats-officedocument.drawingml.chartshapes+xml"/>
  <Override PartName="/ppt/charts/chart2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5"/>
  </p:notesMasterIdLst>
  <p:sldIdLst>
    <p:sldId id="256" r:id="rId2"/>
    <p:sldId id="337" r:id="rId3"/>
    <p:sldId id="355" r:id="rId4"/>
    <p:sldId id="523" r:id="rId5"/>
    <p:sldId id="524" r:id="rId6"/>
    <p:sldId id="525" r:id="rId7"/>
    <p:sldId id="526" r:id="rId8"/>
    <p:sldId id="336" r:id="rId9"/>
    <p:sldId id="335" r:id="rId10"/>
    <p:sldId id="338" r:id="rId11"/>
    <p:sldId id="341" r:id="rId12"/>
    <p:sldId id="432" r:id="rId13"/>
    <p:sldId id="423" r:id="rId14"/>
    <p:sldId id="323" r:id="rId15"/>
    <p:sldId id="433" r:id="rId16"/>
    <p:sldId id="321" r:id="rId17"/>
    <p:sldId id="527" r:id="rId18"/>
    <p:sldId id="343" r:id="rId19"/>
    <p:sldId id="522" r:id="rId20"/>
    <p:sldId id="345" r:id="rId21"/>
    <p:sldId id="347" r:id="rId22"/>
    <p:sldId id="348" r:id="rId23"/>
    <p:sldId id="354" r:id="rId24"/>
    <p:sldId id="327" r:id="rId25"/>
    <p:sldId id="276" r:id="rId26"/>
    <p:sldId id="311" r:id="rId27"/>
    <p:sldId id="312" r:id="rId28"/>
    <p:sldId id="313" r:id="rId29"/>
    <p:sldId id="315" r:id="rId30"/>
    <p:sldId id="316" r:id="rId31"/>
    <p:sldId id="314" r:id="rId32"/>
    <p:sldId id="317" r:id="rId33"/>
    <p:sldId id="318" r:id="rId34"/>
    <p:sldId id="319" r:id="rId35"/>
    <p:sldId id="328" r:id="rId36"/>
    <p:sldId id="464" r:id="rId37"/>
    <p:sldId id="333" r:id="rId38"/>
    <p:sldId id="437" r:id="rId39"/>
    <p:sldId id="438" r:id="rId40"/>
    <p:sldId id="492" r:id="rId41"/>
    <p:sldId id="493" r:id="rId42"/>
    <p:sldId id="494" r:id="rId43"/>
    <p:sldId id="495" r:id="rId44"/>
    <p:sldId id="496" r:id="rId45"/>
    <p:sldId id="497" r:id="rId46"/>
    <p:sldId id="498" r:id="rId47"/>
    <p:sldId id="499" r:id="rId48"/>
    <p:sldId id="528" r:id="rId49"/>
    <p:sldId id="500" r:id="rId50"/>
    <p:sldId id="501" r:id="rId51"/>
    <p:sldId id="529" r:id="rId52"/>
    <p:sldId id="530" r:id="rId53"/>
    <p:sldId id="502" r:id="rId54"/>
    <p:sldId id="503" r:id="rId55"/>
    <p:sldId id="504" r:id="rId56"/>
    <p:sldId id="505" r:id="rId57"/>
    <p:sldId id="508" r:id="rId58"/>
    <p:sldId id="509" r:id="rId59"/>
    <p:sldId id="510" r:id="rId60"/>
    <p:sldId id="511" r:id="rId61"/>
    <p:sldId id="512" r:id="rId62"/>
    <p:sldId id="513" r:id="rId63"/>
    <p:sldId id="514" r:id="rId64"/>
    <p:sldId id="515" r:id="rId65"/>
    <p:sldId id="516" r:id="rId66"/>
    <p:sldId id="371" r:id="rId67"/>
    <p:sldId id="434" r:id="rId68"/>
    <p:sldId id="435" r:id="rId69"/>
    <p:sldId id="436" r:id="rId70"/>
    <p:sldId id="531" r:id="rId71"/>
    <p:sldId id="451" r:id="rId72"/>
    <p:sldId id="452" r:id="rId73"/>
    <p:sldId id="453" r:id="rId74"/>
    <p:sldId id="454" r:id="rId75"/>
    <p:sldId id="455" r:id="rId76"/>
    <p:sldId id="447" r:id="rId77"/>
    <p:sldId id="448" r:id="rId78"/>
    <p:sldId id="449" r:id="rId79"/>
    <p:sldId id="441" r:id="rId80"/>
    <p:sldId id="442" r:id="rId81"/>
    <p:sldId id="532" r:id="rId82"/>
    <p:sldId id="443" r:id="rId83"/>
    <p:sldId id="533" r:id="rId84"/>
    <p:sldId id="444" r:id="rId85"/>
    <p:sldId id="445" r:id="rId86"/>
    <p:sldId id="446" r:id="rId87"/>
    <p:sldId id="534" r:id="rId88"/>
    <p:sldId id="486" r:id="rId89"/>
    <p:sldId id="487" r:id="rId90"/>
    <p:sldId id="488" r:id="rId91"/>
    <p:sldId id="489" r:id="rId92"/>
    <p:sldId id="490" r:id="rId93"/>
    <p:sldId id="491" r:id="rId94"/>
    <p:sldId id="460" r:id="rId95"/>
    <p:sldId id="461" r:id="rId96"/>
    <p:sldId id="536" r:id="rId97"/>
    <p:sldId id="462" r:id="rId98"/>
    <p:sldId id="463" r:id="rId99"/>
    <p:sldId id="465" r:id="rId100"/>
    <p:sldId id="466" r:id="rId101"/>
    <p:sldId id="467" r:id="rId102"/>
    <p:sldId id="468" r:id="rId103"/>
    <p:sldId id="537" r:id="rId104"/>
    <p:sldId id="469" r:id="rId105"/>
    <p:sldId id="470" r:id="rId106"/>
    <p:sldId id="456" r:id="rId107"/>
    <p:sldId id="457" r:id="rId108"/>
    <p:sldId id="538" r:id="rId109"/>
    <p:sldId id="458" r:id="rId110"/>
    <p:sldId id="459" r:id="rId111"/>
    <p:sldId id="517" r:id="rId112"/>
    <p:sldId id="539" r:id="rId113"/>
    <p:sldId id="518" r:id="rId114"/>
    <p:sldId id="519" r:id="rId115"/>
    <p:sldId id="439" r:id="rId116"/>
    <p:sldId id="440" r:id="rId117"/>
    <p:sldId id="471" r:id="rId118"/>
    <p:sldId id="473" r:id="rId119"/>
    <p:sldId id="474" r:id="rId120"/>
    <p:sldId id="475" r:id="rId121"/>
    <p:sldId id="476" r:id="rId122"/>
    <p:sldId id="477" r:id="rId123"/>
    <p:sldId id="478" r:id="rId124"/>
    <p:sldId id="472" r:id="rId125"/>
    <p:sldId id="479" r:id="rId126"/>
    <p:sldId id="480" r:id="rId127"/>
    <p:sldId id="481" r:id="rId128"/>
    <p:sldId id="540" r:id="rId129"/>
    <p:sldId id="482" r:id="rId130"/>
    <p:sldId id="483" r:id="rId131"/>
    <p:sldId id="484" r:id="rId132"/>
    <p:sldId id="485" r:id="rId133"/>
    <p:sldId id="520" r:id="rId134"/>
    <p:sldId id="424" r:id="rId135"/>
    <p:sldId id="425" r:id="rId136"/>
    <p:sldId id="426" r:id="rId137"/>
    <p:sldId id="535" r:id="rId138"/>
    <p:sldId id="427" r:id="rId139"/>
    <p:sldId id="428" r:id="rId140"/>
    <p:sldId id="429" r:id="rId141"/>
    <p:sldId id="430" r:id="rId142"/>
    <p:sldId id="431" r:id="rId143"/>
    <p:sldId id="339" r:id="rId144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7669" autoAdjust="0"/>
  </p:normalViewPr>
  <p:slideViewPr>
    <p:cSldViewPr>
      <p:cViewPr varScale="1">
        <p:scale>
          <a:sx n="112" d="100"/>
          <a:sy n="112" d="100"/>
        </p:scale>
        <p:origin x="19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tableStyles" Target="tableStyles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6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4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5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6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7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0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1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3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_____Microsoft_Excel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5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083333333333333E-2"/>
          <c:y val="2.7754423682653878E-2"/>
          <c:w val="0.91094135802469134"/>
          <c:h val="0.837752261760705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678E-2"/>
                  <c:y val="-0.350754160110049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D3-4819-B9B7-EFA729D1BBB0}"/>
                </c:ext>
              </c:extLst>
            </c:dLbl>
            <c:dLbl>
              <c:idx val="1"/>
              <c:layout>
                <c:manualLayout>
                  <c:x val="1.5432098765432098E-2"/>
                  <c:y val="-0.346327885490200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D3-4819-B9B7-EFA729D1BBB0}"/>
                </c:ext>
              </c:extLst>
            </c:dLbl>
            <c:dLbl>
              <c:idx val="2"/>
              <c:layout>
                <c:manualLayout>
                  <c:x val="1.5432098765432098E-2"/>
                  <c:y val="-0.39287977011563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DD3-4819-B9B7-EFA729D1BBB0}"/>
                </c:ext>
              </c:extLst>
            </c:dLbl>
            <c:dLbl>
              <c:idx val="3"/>
              <c:layout>
                <c:manualLayout>
                  <c:x val="1.6975308641975197E-2"/>
                  <c:y val="-0.388805898443716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D3-4819-B9B7-EFA729D1BBB0}"/>
                </c:ext>
              </c:extLst>
            </c:dLbl>
            <c:dLbl>
              <c:idx val="4"/>
              <c:layout>
                <c:manualLayout>
                  <c:x val="9.2592592592592587E-3"/>
                  <c:y val="-0.382501043427607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DD3-4819-B9B7-EFA729D1BBB0}"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DD3-4819-B9B7-EFA729D1BB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 год </c:v>
                </c:pt>
                <c:pt idx="1">
                  <c:v>2020 год 
оценка</c:v>
                </c:pt>
                <c:pt idx="2">
                  <c:v>2021 год 
прогноз</c:v>
                </c:pt>
                <c:pt idx="3">
                  <c:v>2022 год
 прогноз</c:v>
                </c:pt>
                <c:pt idx="4">
                  <c:v>2023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184.2</c:v>
                </c:pt>
                <c:pt idx="1">
                  <c:v>187.7</c:v>
                </c:pt>
                <c:pt idx="2">
                  <c:v>191</c:v>
                </c:pt>
                <c:pt idx="3">
                  <c:v>195</c:v>
                </c:pt>
                <c:pt idx="4">
                  <c:v>198.6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DD3-4819-B9B7-EFA729D1BB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06937736"/>
        <c:axId val="406799984"/>
        <c:axId val="0"/>
      </c:bar3DChart>
      <c:catAx>
        <c:axId val="4069377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06799984"/>
        <c:crossesAt val="0"/>
        <c:auto val="1"/>
        <c:lblAlgn val="ctr"/>
        <c:lblOffset val="100"/>
        <c:tickLblSkip val="1"/>
        <c:noMultiLvlLbl val="0"/>
      </c:catAx>
      <c:valAx>
        <c:axId val="406799984"/>
        <c:scaling>
          <c:orientation val="minMax"/>
          <c:max val="250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069377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 доходов</a:t>
            </a:r>
            <a:endParaRPr kumimoji="0"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9.5389401177647026E-4"/>
          <c:y val="2.176712875524119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371760601886109"/>
          <c:y val="0.2614018713699735"/>
          <c:w val="0.65722878705032939"/>
          <c:h val="0.607637547133129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6102800957546073"/>
                  <c:y val="-0.1480555451739138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НДФЛ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1 362,0</a:t>
                    </a:r>
                    <a:r>
                      <a:rPr lang="ru-RU" dirty="0"/>
                      <a:t>
37%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F4D-4D50-988B-0C87E93C9FC5}"/>
                </c:ext>
              </c:extLst>
            </c:dLbl>
            <c:dLbl>
              <c:idx val="1"/>
              <c:layout>
                <c:manualLayout>
                  <c:x val="0.22543921340564518"/>
                  <c:y val="4.3545748580562892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Акцизы </a:t>
                    </a:r>
                    <a:r>
                      <a:rPr lang="ru-RU" dirty="0"/>
                      <a:t>на нефтепродукты
 </a:t>
                    </a:r>
                    <a:r>
                      <a:rPr lang="ru-RU" dirty="0" smtClean="0"/>
                      <a:t>107,5</a:t>
                    </a:r>
                    <a:r>
                      <a:rPr lang="ru-RU" dirty="0"/>
                      <a:t>
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F4D-4D50-988B-0C87E93C9FC5}"/>
                </c:ext>
              </c:extLst>
            </c:dLbl>
            <c:dLbl>
              <c:idx val="2"/>
              <c:layout>
                <c:manualLayout>
                  <c:x val="0.16102800957546085"/>
                  <c:y val="0.121928096025576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УСН</a:t>
                    </a:r>
                    <a:r>
                      <a:rPr lang="ru-RU" dirty="0"/>
                      <a:t>
 </a:t>
                    </a:r>
                    <a:r>
                      <a:rPr lang="ru-RU" dirty="0" smtClean="0"/>
                      <a:t>489,6</a:t>
                    </a:r>
                    <a:r>
                      <a:rPr lang="ru-RU" dirty="0"/>
                      <a:t>
13%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4D-4D50-988B-0C87E93C9FC5}"/>
                </c:ext>
              </c:extLst>
            </c:dLbl>
            <c:dLbl>
              <c:idx val="3"/>
              <c:layout>
                <c:manualLayout>
                  <c:x val="6.9012004103768884E-2"/>
                  <c:y val="0.1562740337386973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ЕНВД</a:t>
                    </a:r>
                    <a:r>
                      <a:rPr lang="ru-RU" dirty="0"/>
                      <a:t>
 </a:t>
                    </a:r>
                    <a:r>
                      <a:rPr lang="ru-RU" dirty="0" smtClean="0"/>
                      <a:t>25,0</a:t>
                    </a:r>
                    <a:r>
                      <a:rPr lang="ru-RU" dirty="0"/>
                      <a:t>
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F4D-4D50-988B-0C87E93C9FC5}"/>
                </c:ext>
              </c:extLst>
            </c:dLbl>
            <c:dLbl>
              <c:idx val="4"/>
              <c:layout>
                <c:manualLayout>
                  <c:x val="-0.11962080711319949"/>
                  <c:y val="0.1611192697480826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Патент</a:t>
                    </a:r>
                    <a:r>
                      <a:rPr lang="ru-RU" dirty="0"/>
                      <a:t>
 </a:t>
                    </a:r>
                    <a:r>
                      <a:rPr lang="ru-RU" dirty="0" smtClean="0"/>
                      <a:t>60,0</a:t>
                    </a:r>
                    <a:r>
                      <a:rPr lang="ru-RU" dirty="0"/>
                      <a:t>
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F4D-4D50-988B-0C87E93C9FC5}"/>
                </c:ext>
              </c:extLst>
            </c:dLbl>
            <c:dLbl>
              <c:idx val="5"/>
              <c:layout>
                <c:manualLayout>
                  <c:x val="-0.27144721614149114"/>
                  <c:y val="-2.83047365773658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Налог </a:t>
                    </a:r>
                    <a:r>
                      <a:rPr lang="ru-RU" dirty="0"/>
                      <a:t>на имущество физ.лиц
 </a:t>
                    </a:r>
                    <a:r>
                      <a:rPr lang="ru-RU" dirty="0" smtClean="0"/>
                      <a:t>175,0</a:t>
                    </a:r>
                    <a:r>
                      <a:rPr lang="ru-RU" dirty="0"/>
                      <a:t>
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F4D-4D50-988B-0C87E93C9FC5}"/>
                </c:ext>
              </c:extLst>
            </c:dLbl>
            <c:dLbl>
              <c:idx val="6"/>
              <c:layout>
                <c:manualLayout>
                  <c:x val="-0.23157361377042465"/>
                  <c:y val="-0.1197508085965479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Земельный </a:t>
                    </a:r>
                    <a:r>
                      <a:rPr lang="ru-RU" dirty="0"/>
                      <a:t>налог юр.л.
</a:t>
                    </a:r>
                    <a:r>
                      <a:rPr lang="ru-RU" dirty="0" smtClean="0"/>
                      <a:t>1 200,0</a:t>
                    </a:r>
                    <a:r>
                      <a:rPr lang="ru-RU" dirty="0"/>
                      <a:t>
37%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F4D-4D50-988B-0C87E93C9FC5}"/>
                </c:ext>
              </c:extLst>
            </c:dLbl>
            <c:dLbl>
              <c:idx val="7"/>
              <c:layout>
                <c:manualLayout>
                  <c:x val="-0.14109120838992764"/>
                  <c:y val="-0.1916012937544767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Земельный налог физ.л.
 </a:t>
                    </a:r>
                    <a:r>
                      <a:rPr lang="ru-RU" dirty="0" smtClean="0"/>
                      <a:t>202,0</a:t>
                    </a:r>
                    <a:r>
                      <a:rPr lang="ru-RU" dirty="0"/>
                      <a:t>
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F4D-4D50-988B-0C87E93C9FC5}"/>
                </c:ext>
              </c:extLst>
            </c:dLbl>
            <c:dLbl>
              <c:idx val="8"/>
              <c:layout>
                <c:manualLayout>
                  <c:x val="8.4348005015717584E-2"/>
                  <c:y val="-0.1937785811835048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Госпошлина
 </a:t>
                    </a:r>
                    <a:r>
                      <a:rPr lang="ru-RU" dirty="0" smtClean="0"/>
                      <a:t>30,5</a:t>
                    </a:r>
                    <a:r>
                      <a:rPr lang="ru-RU" dirty="0"/>
                      <a:t>
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F4D-4D50-988B-0C87E93C9F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УСН</c:v>
                </c:pt>
                <c:pt idx="3">
                  <c:v>ЕНВД</c:v>
                </c:pt>
                <c:pt idx="4">
                  <c:v>Патент</c:v>
                </c:pt>
                <c:pt idx="5">
                  <c:v>Налог на имущество физ.лиц</c:v>
                </c:pt>
                <c:pt idx="6">
                  <c:v>Земельный налог юр.л.</c:v>
                </c:pt>
                <c:pt idx="7">
                  <c:v>Земельный налог физ.л.</c:v>
                </c:pt>
                <c:pt idx="8">
                  <c:v>Госпошлина</c:v>
                </c:pt>
              </c:strCache>
            </c:strRef>
          </c:cat>
          <c:val>
            <c:numRef>
              <c:f>Лист1!$B$2:$B$10</c:f>
              <c:numCache>
                <c:formatCode>#\ ##0.0</c:formatCode>
                <c:ptCount val="9"/>
                <c:pt idx="0">
                  <c:v>1362</c:v>
                </c:pt>
                <c:pt idx="1">
                  <c:v>107.5</c:v>
                </c:pt>
                <c:pt idx="2">
                  <c:v>489.6</c:v>
                </c:pt>
                <c:pt idx="3">
                  <c:v>25</c:v>
                </c:pt>
                <c:pt idx="4">
                  <c:v>60</c:v>
                </c:pt>
                <c:pt idx="5">
                  <c:v>175</c:v>
                </c:pt>
                <c:pt idx="6">
                  <c:v>1200</c:v>
                </c:pt>
                <c:pt idx="7">
                  <c:v>202</c:v>
                </c:pt>
                <c:pt idx="8">
                  <c:v>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F4D-4D50-988B-0C87E93C9F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73"/>
          <c:y val="0.15545138378018059"/>
          <c:w val="0.42234881276132119"/>
          <c:h val="0.66288017547599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2E9-407A-9880-335398D2070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2E9-407A-9880-335398D2070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2E9-407A-9880-335398D2070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2E9-407A-9880-335398D2070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2E9-407A-9880-335398D2070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2E9-407A-9880-335398D2070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2E9-407A-9880-335398D2070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2E9-407A-9880-335398D2070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2E9-407A-9880-335398D2070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92E9-407A-9880-335398D2070F}"/>
              </c:ext>
            </c:extLst>
          </c:dPt>
          <c:dLbls>
            <c:dLbl>
              <c:idx val="0"/>
              <c:layout>
                <c:manualLayout>
                  <c:x val="0.23847651971620665"/>
                  <c:y val="-0.23357014385788966"/>
                </c:manualLayout>
              </c:layout>
              <c:tx>
                <c:rich>
                  <a:bodyPr/>
                  <a:lstStyle/>
                  <a:p>
                    <a:fld id="{E73A965D-9F18-4197-B561-213CBD17BE9A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B10F1D4F-D26A-43DE-82B3-95FE3898DB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2E9-407A-9880-335398D2070F}"/>
                </c:ext>
              </c:extLst>
            </c:dLbl>
            <c:dLbl>
              <c:idx val="1"/>
              <c:layout>
                <c:manualLayout>
                  <c:x val="0.24448565107053793"/>
                  <c:y val="-3.0983794593393614E-2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085BDF66-CBAD-4129-8EB4-6F82304B9EF1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2E9-407A-9880-335398D2070F}"/>
                </c:ext>
              </c:extLst>
            </c:dLbl>
            <c:dLbl>
              <c:idx val="2"/>
              <c:layout>
                <c:manualLayout>
                  <c:x val="0.21867039598855567"/>
                  <c:y val="9.771812140993334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2E9-407A-9880-335398D2070F}"/>
                </c:ext>
              </c:extLst>
            </c:dLbl>
            <c:dLbl>
              <c:idx val="3"/>
              <c:layout>
                <c:manualLayout>
                  <c:x val="0.19437368532316049"/>
                  <c:y val="0.28838762660004752"/>
                </c:manualLayout>
              </c:layout>
              <c:tx>
                <c:rich>
                  <a:bodyPr/>
                  <a:lstStyle/>
                  <a:p>
                    <a:fld id="{BB371086-C92F-483E-840C-D604F910D88B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C3051E68-286F-4A6E-A321-78F41D2918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2E9-407A-9880-335398D2070F}"/>
                </c:ext>
              </c:extLst>
            </c:dLbl>
            <c:dLbl>
              <c:idx val="4"/>
              <c:layout>
                <c:manualLayout>
                  <c:x val="-2.1632801133336387E-2"/>
                  <c:y val="0.1792813185922284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2E9-407A-9880-335398D2070F}"/>
                </c:ext>
              </c:extLst>
            </c:dLbl>
            <c:dLbl>
              <c:idx val="5"/>
              <c:layout>
                <c:manualLayout>
                  <c:x val="-0.18829950765681183"/>
                  <c:y val="0.1382353912628325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2E9-407A-9880-335398D2070F}"/>
                </c:ext>
              </c:extLst>
            </c:dLbl>
            <c:dLbl>
              <c:idx val="6"/>
              <c:layout>
                <c:manualLayout>
                  <c:x val="-0.2945976168179153"/>
                  <c:y val="5.9584220371910544E-2"/>
                </c:manualLayout>
              </c:layout>
              <c:tx>
                <c:rich>
                  <a:bodyPr/>
                  <a:lstStyle/>
                  <a:p>
                    <a:fld id="{BF83BE17-5A3B-45E1-A60B-607127856665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D8F111C6-8204-46D5-B28C-5E45FB44B11F}" type="VALUE">
                      <a:rPr lang="ru-RU" smtClean="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92E9-407A-9880-335398D2070F}"/>
                </c:ext>
              </c:extLst>
            </c:dLbl>
            <c:dLbl>
              <c:idx val="7"/>
              <c:layout>
                <c:manualLayout>
                  <c:x val="-0.27941217265204338"/>
                  <c:y val="-0.2335701438578896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2E9-407A-9880-335398D2070F}"/>
                </c:ext>
              </c:extLst>
            </c:dLbl>
            <c:dLbl>
              <c:idx val="8"/>
              <c:layout>
                <c:manualLayout>
                  <c:x val="-0.13515045307626017"/>
                  <c:y val="-0.1835193987454847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2E9-407A-9880-335398D2070F}"/>
                </c:ext>
              </c:extLst>
            </c:dLbl>
            <c:dLbl>
              <c:idx val="9"/>
              <c:layout>
                <c:manualLayout>
                  <c:x val="0.21867039598855567"/>
                  <c:y val="-0.3551219534165873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2E9-407A-9880-335398D207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Платежи от МУП</c:v>
                </c:pt>
                <c:pt idx="1">
                  <c:v>Сервитут</c:v>
                </c:pt>
                <c:pt idx="2">
                  <c:v>Найм, реклама</c:v>
                </c:pt>
                <c:pt idx="3">
                  <c:v>Плата за негативное воздействие</c:v>
                </c:pt>
                <c:pt idx="4">
                  <c:v>Продажа имущества</c:v>
                </c:pt>
                <c:pt idx="5">
                  <c:v>Продажа земли (в т.ч. перераспределение)</c:v>
                </c:pt>
                <c:pt idx="6">
                  <c:v>Штрафы</c:v>
                </c:pt>
                <c:pt idx="7">
                  <c:v>Прочие платежи (вырубка и проч.)</c:v>
                </c:pt>
                <c:pt idx="8">
                  <c:v>Аренда земли</c:v>
                </c:pt>
                <c:pt idx="9">
                  <c:v>Аренда имущества</c:v>
                </c:pt>
              </c:strCache>
            </c:strRef>
          </c:cat>
          <c:val>
            <c:numRef>
              <c:f>Лист1!$B$2:$B$11</c:f>
              <c:numCache>
                <c:formatCode>#\ ##0.0</c:formatCode>
                <c:ptCount val="10"/>
                <c:pt idx="0">
                  <c:v>0.1</c:v>
                </c:pt>
                <c:pt idx="1">
                  <c:v>0.1</c:v>
                </c:pt>
                <c:pt idx="2">
                  <c:v>21.7</c:v>
                </c:pt>
                <c:pt idx="3">
                  <c:v>2.9</c:v>
                </c:pt>
                <c:pt idx="4">
                  <c:v>279</c:v>
                </c:pt>
                <c:pt idx="5">
                  <c:v>80</c:v>
                </c:pt>
                <c:pt idx="6">
                  <c:v>3</c:v>
                </c:pt>
                <c:pt idx="7">
                  <c:v>4.7</c:v>
                </c:pt>
                <c:pt idx="8">
                  <c:v>448.2</c:v>
                </c:pt>
                <c:pt idx="9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92E9-407A-9880-335398D207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3"/>
        <c:holeSize val="43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7E-40C4-BC78-4ECD808FEA65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C7E-40C4-BC78-4ECD808FEA65}"/>
                </c:ext>
              </c:extLst>
            </c:dLbl>
            <c:dLbl>
              <c:idx val="2"/>
              <c:layout>
                <c:manualLayout>
                  <c:x val="8.95690847659089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7E-40C4-BC78-4ECD808FEA65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7E-40C4-BC78-4ECD808FEA65}"/>
                </c:ext>
              </c:extLst>
            </c:dLbl>
            <c:dLbl>
              <c:idx val="4"/>
              <c:layout>
                <c:manualLayout>
                  <c:x val="1.1942701363818881E-2"/>
                  <c:y val="-5.0397165377702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7E-40C4-BC78-4ECD808FEA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1440.2</c:v>
                </c:pt>
                <c:pt idx="1">
                  <c:v>1218.7</c:v>
                </c:pt>
                <c:pt idx="2">
                  <c:v>1362</c:v>
                </c:pt>
                <c:pt idx="3">
                  <c:v>1435.5</c:v>
                </c:pt>
                <c:pt idx="4">
                  <c:v>1513.6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C7E-40C4-BC78-4ECD808FEA6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C7E-40C4-BC78-4ECD808FEA65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C7E-40C4-BC78-4ECD808FEA65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C7E-40C4-BC78-4ECD808FEA65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C7E-40C4-BC78-4ECD808FEA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545.20000000000005</c:v>
                </c:pt>
                <c:pt idx="1">
                  <c:v>492.8</c:v>
                </c:pt>
                <c:pt idx="2">
                  <c:v>530.1</c:v>
                </c:pt>
                <c:pt idx="3">
                  <c:v>521.9</c:v>
                </c:pt>
                <c:pt idx="4">
                  <c:v>469.9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C7E-40C4-BC78-4ECD808FEA6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C7E-40C4-BC78-4ECD808FEA65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C7E-40C4-BC78-4ECD808FEA65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C7E-40C4-BC78-4ECD808FEA65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C7E-40C4-BC78-4ECD808FEA65}"/>
                </c:ext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C7E-40C4-BC78-4ECD808FEA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1775.8</c:v>
                </c:pt>
                <c:pt idx="1">
                  <c:v>1677.9</c:v>
                </c:pt>
                <c:pt idx="2">
                  <c:v>1577</c:v>
                </c:pt>
                <c:pt idx="3">
                  <c:v>1692.1</c:v>
                </c:pt>
                <c:pt idx="4">
                  <c:v>1719.3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C7E-40C4-BC78-4ECD808FEA65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C7E-40C4-BC78-4ECD808FEA65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C7E-40C4-BC78-4ECD808FEA65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C7E-40C4-BC78-4ECD808FEA65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C7E-40C4-BC78-4ECD808FEA65}"/>
                </c:ext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C7E-40C4-BC78-4ECD808FEA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>
                  <c:v>546.6</c:v>
                </c:pt>
                <c:pt idx="1">
                  <c:v>505</c:v>
                </c:pt>
                <c:pt idx="2">
                  <c:v>574.6</c:v>
                </c:pt>
                <c:pt idx="3">
                  <c:v>684.1</c:v>
                </c:pt>
                <c:pt idx="4">
                  <c:v>804.8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9C7E-40C4-BC78-4ECD808FEA65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C7E-40C4-BC78-4ECD808FEA65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9C7E-40C4-BC78-4ECD808FEA65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C7E-40C4-BC78-4ECD808FEA65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9C7E-40C4-BC78-4ECD808FEA65}"/>
                </c:ext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9C7E-40C4-BC78-4ECD808FEA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Лист1!$F$2:$F$6</c:f>
              <c:numCache>
                <c:formatCode>#\ ##0.0</c:formatCode>
                <c:ptCount val="5"/>
                <c:pt idx="0">
                  <c:v>175.3</c:v>
                </c:pt>
                <c:pt idx="1">
                  <c:v>166.5</c:v>
                </c:pt>
                <c:pt idx="2">
                  <c:v>359.1</c:v>
                </c:pt>
                <c:pt idx="3">
                  <c:v>100.1</c:v>
                </c:pt>
                <c:pt idx="4">
                  <c:v>100.1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9C7E-40C4-BC78-4ECD808FEA65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9C7E-40C4-BC78-4ECD808FEA65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9C7E-40C4-BC78-4ECD808FEA65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9C7E-40C4-BC78-4ECD808FEA65}"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9C7E-40C4-BC78-4ECD808FEA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Лист1!$G$2:$G$6</c:f>
              <c:numCache>
                <c:formatCode>#\ ##0.0</c:formatCode>
                <c:ptCount val="5"/>
                <c:pt idx="0">
                  <c:v>110.6</c:v>
                </c:pt>
                <c:pt idx="1">
                  <c:v>112.7</c:v>
                </c:pt>
                <c:pt idx="2">
                  <c:v>107.5</c:v>
                </c:pt>
                <c:pt idx="3">
                  <c:v>103.4</c:v>
                </c:pt>
                <c:pt idx="4">
                  <c:v>102.6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9C7E-40C4-BC78-4ECD808FEA65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9C7E-40C4-BC78-4ECD808FEA65}"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9C7E-40C4-BC78-4ECD808FEA65}"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9C7E-40C4-BC78-4ECD808FEA65}"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9C7E-40C4-BC78-4ECD808FEA65}"/>
                </c:ext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9C7E-40C4-BC78-4ECD808FEA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Лист1!$H$2:$H$6</c:f>
              <c:numCache>
                <c:formatCode>#\ ##0.0</c:formatCode>
                <c:ptCount val="5"/>
                <c:pt idx="0">
                  <c:v>219.6</c:v>
                </c:pt>
                <c:pt idx="1">
                  <c:v>210.5</c:v>
                </c:pt>
                <c:pt idx="2">
                  <c:v>41</c:v>
                </c:pt>
                <c:pt idx="3">
                  <c:v>41.2</c:v>
                </c:pt>
                <c:pt idx="4" formatCode="0.0">
                  <c:v>41.5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7-9C7E-40C4-BC78-4ECD808FEA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690600"/>
        <c:axId val="411693736"/>
        <c:axId val="0"/>
      </c:bar3DChart>
      <c:catAx>
        <c:axId val="411690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693736"/>
        <c:crosses val="autoZero"/>
        <c:auto val="1"/>
        <c:lblAlgn val="ctr"/>
        <c:lblOffset val="100"/>
        <c:noMultiLvlLbl val="0"/>
      </c:catAx>
      <c:valAx>
        <c:axId val="411693736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690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 год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6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56E-40CC-A4D7-A1D89F327E7F}"/>
                </c:ext>
              </c:extLst>
            </c:dLbl>
            <c:dLbl>
              <c:idx val="3"/>
              <c:layout>
                <c:manualLayout>
                  <c:x val="3.0864197530864196E-3"/>
                  <c:y val="-5.0533466285424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56E-40CC-A4D7-A1D89F327E7F}"/>
                </c:ext>
              </c:extLst>
            </c:dLbl>
            <c:dLbl>
              <c:idx val="4"/>
              <c:layout>
                <c:manualLayout>
                  <c:x val="-7.7160493827161626E-3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56E-40CC-A4D7-A1D89F327E7F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г.о.Химки</c:v>
                </c:pt>
                <c:pt idx="3">
                  <c:v>г.о.Балашиха</c:v>
                </c:pt>
                <c:pt idx="4">
                  <c:v>г.о.Подольск</c:v>
                </c:pt>
                <c:pt idx="5">
                  <c:v>г.о.Волоколамск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20607</c:v>
                </c:pt>
                <c:pt idx="1">
                  <c:v>24956</c:v>
                </c:pt>
                <c:pt idx="2">
                  <c:v>28185</c:v>
                </c:pt>
                <c:pt idx="3">
                  <c:v>12091</c:v>
                </c:pt>
                <c:pt idx="4">
                  <c:v>18393</c:v>
                </c:pt>
                <c:pt idx="5">
                  <c:v>40702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6E-40CC-A4D7-A1D89F327E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1696480"/>
        <c:axId val="411695696"/>
      </c:barChart>
      <c:catAx>
        <c:axId val="411696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11695696"/>
        <c:crosses val="autoZero"/>
        <c:auto val="1"/>
        <c:lblAlgn val="ctr"/>
        <c:lblOffset val="100"/>
        <c:noMultiLvlLbl val="0"/>
      </c:catAx>
      <c:valAx>
        <c:axId val="411695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11696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0A-4A51-BC64-DAC82334A075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0A-4A51-BC64-DAC82334A075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30A-4A51-BC64-DAC82334A075}"/>
                </c:ext>
              </c:extLst>
            </c:dLbl>
            <c:dLbl>
              <c:idx val="3"/>
              <c:layout>
                <c:manualLayout>
                  <c:x val="7.4641883523868004E-3"/>
                  <c:y val="-1.5169359150226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0A-4A51-BC64-DAC82334A075}"/>
                </c:ext>
              </c:extLst>
            </c:dLbl>
            <c:dLbl>
              <c:idx val="4"/>
              <c:layout>
                <c:manualLayout>
                  <c:x val="1.1942701363818881E-2"/>
                  <c:y val="-1.771926077894894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30A-4A51-BC64-DAC82334A0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1041.5999999999999</c:v>
                </c:pt>
                <c:pt idx="1">
                  <c:v>586.29999999999995</c:v>
                </c:pt>
                <c:pt idx="2">
                  <c:v>536.79999999999995</c:v>
                </c:pt>
                <c:pt idx="3">
                  <c:v>647.6</c:v>
                </c:pt>
                <c:pt idx="4">
                  <c:v>377.7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0A-4A51-BC64-DAC82334A07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30A-4A51-BC64-DAC82334A075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30A-4A51-BC64-DAC82334A075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30A-4A51-BC64-DAC82334A075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30A-4A51-BC64-DAC82334A075}"/>
                </c:ext>
              </c:extLst>
            </c:dLbl>
            <c:dLbl>
              <c:idx val="4"/>
              <c:layout>
                <c:manualLayout>
                  <c:x val="1.1942701363818881E-2"/>
                  <c:y val="4.8325814927349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30A-4A51-BC64-DAC82334A0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2829.3</c:v>
                </c:pt>
                <c:pt idx="1">
                  <c:v>3095.4</c:v>
                </c:pt>
                <c:pt idx="2">
                  <c:v>2963.3</c:v>
                </c:pt>
                <c:pt idx="3">
                  <c:v>2949</c:v>
                </c:pt>
                <c:pt idx="4">
                  <c:v>2959.8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30A-4A51-BC64-DAC82334A07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30A-4A51-BC64-DAC82334A075}"/>
                </c:ext>
              </c:extLst>
            </c:dLbl>
            <c:dLbl>
              <c:idx val="1"/>
              <c:layout>
                <c:manualLayout>
                  <c:x val="7.4641883523868004E-3"/>
                  <c:y val="1.6352200061263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30A-4A51-BC64-DAC82334A07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30A-4A51-BC64-DAC82334A07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30A-4A51-BC64-DAC82334A0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351.3</c:v>
                </c:pt>
                <c:pt idx="1">
                  <c:v>11</c:v>
                </c:pt>
                <c:pt idx="2">
                  <c:v>0.7</c:v>
                </c:pt>
                <c:pt idx="3">
                  <c:v>0</c:v>
                </c:pt>
                <c:pt idx="4">
                  <c:v>78.599999999999994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130A-4A51-BC64-DAC82334A075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4928376704773547E-2"/>
                  <c:y val="-3.1411779702777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30A-4A51-BC64-DAC82334A0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
(факт)</c:v>
                </c:pt>
                <c:pt idx="1">
                  <c:v>2020 год 
(ожидаемые)</c:v>
                </c:pt>
                <c:pt idx="2">
                  <c:v>2021 год 
(план)</c:v>
                </c:pt>
                <c:pt idx="3">
                  <c:v>2022 год 
(план)</c:v>
                </c:pt>
                <c:pt idx="4">
                  <c:v>2023 год 
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1">
                  <c:v>89.9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130A-4A51-BC64-DAC82334A0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692560"/>
        <c:axId val="411694520"/>
        <c:axId val="0"/>
      </c:bar3DChart>
      <c:catAx>
        <c:axId val="411692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694520"/>
        <c:crosses val="autoZero"/>
        <c:auto val="1"/>
        <c:lblAlgn val="ctr"/>
        <c:lblOffset val="100"/>
        <c:noMultiLvlLbl val="0"/>
      </c:catAx>
      <c:valAx>
        <c:axId val="411694520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692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139367093249934"/>
          <c:y val="0.24628186126685933"/>
          <c:w val="0.21114214071511392"/>
          <c:h val="0.46786238177774309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2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Разделы бюджета (11)</a:t>
            </a:r>
            <a:endParaRPr kumimoji="0" lang="ru-RU" sz="12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4E-4"/>
          <c:y val="1.290507016835528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74"/>
          <c:y val="0.17051611474063863"/>
          <c:w val="0.43555969399485711"/>
          <c:h val="0.6108642061451169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30902041837576533"/>
                  <c:y val="0.1613134617833790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3748572665111"/>
                      <c:h val="0.144966954891190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938-4288-8A43-94AC17EF185B}"/>
                </c:ext>
              </c:extLst>
            </c:dLbl>
            <c:dLbl>
              <c:idx val="1"/>
              <c:layout>
                <c:manualLayout>
                  <c:x val="-0.25214800617497435"/>
                  <c:y val="2.796098536476984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38-4288-8A43-94AC17EF185B}"/>
                </c:ext>
              </c:extLst>
            </c:dLbl>
            <c:dLbl>
              <c:idx val="2"/>
              <c:layout>
                <c:manualLayout>
                  <c:x val="-0.25304401504715279"/>
                  <c:y val="-0.1225981665993752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938-4288-8A43-94AC17EF185B}"/>
                </c:ext>
              </c:extLst>
            </c:dLbl>
            <c:dLbl>
              <c:idx val="3"/>
              <c:layout>
                <c:manualLayout>
                  <c:x val="-0.23770801413520412"/>
                  <c:y val="-0.1763692923008554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38-4288-8A43-94AC17EF185B}"/>
                </c:ext>
              </c:extLst>
            </c:dLbl>
            <c:dLbl>
              <c:idx val="4"/>
              <c:layout>
                <c:manualLayout>
                  <c:x val="-0.15182640902829167"/>
                  <c:y val="-0.23874379811457264"/>
                </c:manualLayout>
              </c:layout>
              <c:tx>
                <c:rich>
                  <a:bodyPr/>
                  <a:lstStyle/>
                  <a:p>
                    <a:fld id="{7ABE5AD9-E97C-4A9D-9D69-FF1D890BE039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390CAA51-9DBC-437E-85F9-6CEDA17E2A6C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938-4288-8A43-94AC17EF185B}"/>
                </c:ext>
              </c:extLst>
            </c:dLbl>
            <c:dLbl>
              <c:idx val="5"/>
              <c:layout>
                <c:manualLayout>
                  <c:x val="0.27911521659746547"/>
                  <c:y val="-6.452535084177639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38-4288-8A43-94AC17EF185B}"/>
                </c:ext>
              </c:extLst>
            </c:dLbl>
            <c:dLbl>
              <c:idx val="6"/>
              <c:layout>
                <c:manualLayout>
                  <c:x val="0.27179064595718877"/>
                  <c:y val="-0.180671151714850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938-4288-8A43-94AC17EF185B}"/>
                </c:ext>
              </c:extLst>
            </c:dLbl>
            <c:dLbl>
              <c:idx val="7"/>
              <c:layout>
                <c:manualLayout>
                  <c:x val="0.32464611272226324"/>
                  <c:y val="-1.50559151964145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938-4288-8A43-94AC17EF185B}"/>
                </c:ext>
              </c:extLst>
            </c:dLbl>
            <c:dLbl>
              <c:idx val="8"/>
              <c:layout>
                <c:manualLayout>
                  <c:x val="0.27483562705164294"/>
                  <c:y val="0.1634642221325001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938-4288-8A43-94AC17EF185B}"/>
                </c:ext>
              </c:extLst>
            </c:dLbl>
            <c:dLbl>
              <c:idx val="9"/>
              <c:layout>
                <c:manualLayout>
                  <c:x val="3.9873602371066443E-2"/>
                  <c:y val="0.1935760525253291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938-4288-8A43-94AC17EF185B}"/>
                </c:ext>
              </c:extLst>
            </c:dLbl>
            <c:dLbl>
              <c:idx val="10"/>
              <c:layout>
                <c:manualLayout>
                  <c:x val="-0.15182640902829167"/>
                  <c:y val="0.1591625320763817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938-4288-8A43-94AC17EF185B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1349.9</c:v>
                </c:pt>
                <c:pt idx="1">
                  <c:v>86.7</c:v>
                </c:pt>
                <c:pt idx="2">
                  <c:v>514.4</c:v>
                </c:pt>
                <c:pt idx="3">
                  <c:v>1041.8</c:v>
                </c:pt>
                <c:pt idx="4">
                  <c:v>10.9</c:v>
                </c:pt>
                <c:pt idx="5">
                  <c:v>4290.1000000000004</c:v>
                </c:pt>
                <c:pt idx="6">
                  <c:v>603.5</c:v>
                </c:pt>
                <c:pt idx="7">
                  <c:v>234</c:v>
                </c:pt>
                <c:pt idx="8">
                  <c:v>228.8</c:v>
                </c:pt>
                <c:pt idx="9">
                  <c:v>67.5</c:v>
                </c:pt>
                <c:pt idx="10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938-4288-8A43-94AC17EF18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92374997801915"/>
          <c:y val="0.20975015217790388"/>
          <c:w val="0.50028659373616835"/>
          <c:h val="0.73826780826550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431963357905814"/>
                  <c:y val="9.393110378325994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3B70335-3575-460D-991A-6E6DF8B4FD32}" type="CATEGORYNAM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168FE761-CEB9-4C68-B9AC-BCACF2DBB16C}" type="VALUE">
                      <a:rPr lang="ru-RU" sz="800" dirty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238010485738967"/>
                      <c:h val="0.2734647285436056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D4D-48E5-B116-3292361F9B5D}"/>
                </c:ext>
              </c:extLst>
            </c:dLbl>
            <c:dLbl>
              <c:idx val="1"/>
              <c:layout>
                <c:manualLayout>
                  <c:x val="-0.1841252511904303"/>
                  <c:y val="-0.2446148346195414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49241443250137"/>
                      <c:h val="0.313783246213496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D4D-48E5-B116-3292361F9B5D}"/>
                </c:ext>
              </c:extLst>
            </c:dLbl>
            <c:dLbl>
              <c:idx val="2"/>
              <c:layout>
                <c:manualLayout>
                  <c:x val="0.14288979197815699"/>
                  <c:y val="-0.176190281025685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87686608627065"/>
                      <c:h val="0.212110462524206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D4D-48E5-B116-3292361F9B5D}"/>
                </c:ext>
              </c:extLst>
            </c:dLbl>
            <c:dLbl>
              <c:idx val="3"/>
              <c:layout>
                <c:manualLayout>
                  <c:x val="0.22129825465911238"/>
                  <c:y val="-0.1457534428094042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51770838750616"/>
                      <c:h val="0.494340086213441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D4D-48E5-B116-3292361F9B5D}"/>
                </c:ext>
              </c:extLst>
            </c:dLbl>
            <c:dLbl>
              <c:idx val="4"/>
              <c:layout>
                <c:manualLayout>
                  <c:x val="0.21619858850714221"/>
                  <c:y val="0.144147603594849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4620048167202"/>
                      <c:h val="0.226134294757212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4D4D-48E5-B116-3292361F9B5D}"/>
                </c:ext>
              </c:extLst>
            </c:dLbl>
            <c:dLbl>
              <c:idx val="5"/>
              <c:layout>
                <c:manualLayout>
                  <c:x val="-0.37181421692003025"/>
                  <c:y val="-7.17722065865081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22891543726312"/>
                      <c:h val="0.236652168931966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D4D-48E5-B116-3292361F9B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Обеспечение деятельности финансовых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4.5</c:v>
                </c:pt>
                <c:pt idx="1">
                  <c:v>12.2</c:v>
                </c:pt>
                <c:pt idx="2">
                  <c:v>418.9</c:v>
                </c:pt>
                <c:pt idx="3">
                  <c:v>40.799999999999997</c:v>
                </c:pt>
                <c:pt idx="4">
                  <c:v>7</c:v>
                </c:pt>
                <c:pt idx="5">
                  <c:v>866.5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D4D-48E5-B116-3292361F9B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5083618213634384"/>
                  <c:y val="-1.1456809119617774E-1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06615622023524"/>
                      <c:h val="0.732023218596576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8D3-45F2-ACB0-8C990817813D}"/>
                </c:ext>
              </c:extLst>
            </c:dLbl>
            <c:dLbl>
              <c:idx val="1"/>
              <c:layout>
                <c:manualLayout>
                  <c:x val="-0.2051230461395335"/>
                  <c:y val="-0.244007739532192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168011695474651"/>
                      <c:h val="0.56935139224178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8D3-45F2-ACB0-8C99081781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30.5</c:v>
                </c:pt>
                <c:pt idx="1">
                  <c:v>56.2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D3-45F2-ACB0-8C99081781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46952216045559"/>
          <c:y val="0.26241768914310898"/>
          <c:w val="0.40704962379047177"/>
          <c:h val="0.770132061201931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355931751738043"/>
                  <c:y val="-0.21129289192384187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37E5F5C-239D-4E97-BC4C-2270931320E7}" type="CATEGORYNAME">
                      <a:rPr lang="ru-RU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1BFDE1C-ECF9-4F60-9217-5D4A9300D8BD}" type="VALUE">
                      <a:rPr lang="ru-RU"/>
                      <a:pPr>
                        <a:defRPr sz="10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522161581537741"/>
                      <c:h val="0.27863559729428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3B6-498B-AF26-1F7FB961F2AA}"/>
                </c:ext>
              </c:extLst>
            </c:dLbl>
            <c:dLbl>
              <c:idx val="1"/>
              <c:layout>
                <c:manualLayout>
                  <c:x val="0.2740747093316197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026890097448995"/>
                      <c:h val="0.229100379997523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3B6-498B-AF26-1F7FB961F2AA}"/>
                </c:ext>
              </c:extLst>
            </c:dLbl>
            <c:dLbl>
              <c:idx val="2"/>
              <c:layout>
                <c:manualLayout>
                  <c:x val="-0.33842277839506879"/>
                  <c:y val="-2.68315760357459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B3B6-498B-AF26-1F7FB961F2AA}"/>
                </c:ext>
              </c:extLst>
            </c:dLbl>
            <c:dLbl>
              <c:idx val="3"/>
              <c:layout>
                <c:manualLayout>
                  <c:x val="-0.31935643017175036"/>
                  <c:y val="-1.0319836936825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3B6-498B-AF26-1F7FB961F2AA}"/>
                </c:ext>
              </c:extLst>
            </c:dLbl>
            <c:dLbl>
              <c:idx val="4"/>
              <c:layout>
                <c:manualLayout>
                  <c:x val="-0.13465400249472728"/>
                  <c:y val="-0.202268803961777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3B6-498B-AF26-1F7FB961F2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Связь и информатика</c:v>
                </c:pt>
                <c:pt idx="4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Лист1!$B$2:$B$6</c:f>
              <c:numCache>
                <c:formatCode>#,##0.0_ ;[Red]\-#,##0.0\ </c:formatCode>
                <c:ptCount val="5"/>
                <c:pt idx="0">
                  <c:v>3.6</c:v>
                </c:pt>
                <c:pt idx="1">
                  <c:v>99.3</c:v>
                </c:pt>
                <c:pt idx="2">
                  <c:v>373.7</c:v>
                </c:pt>
                <c:pt idx="3">
                  <c:v>14</c:v>
                </c:pt>
                <c:pt idx="4">
                  <c:v>23.8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3B6-498B-AF26-1F7FB961F2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10264963680481"/>
          <c:y val="0.17636929230085546"/>
          <c:w val="0.47528097015544973"/>
          <c:h val="0.7751291523164097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1676862293078528"/>
                  <c:y val="-0.201242240890613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685-4B49-86DB-BA707BD2DD58}"/>
                </c:ext>
              </c:extLst>
            </c:dLbl>
            <c:dLbl>
              <c:idx val="1"/>
              <c:layout>
                <c:manualLayout>
                  <c:x val="0.27615718136581308"/>
                  <c:y val="-5.714144297357273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85-4B49-86DB-BA707BD2DD58}"/>
                </c:ext>
              </c:extLst>
            </c:dLbl>
            <c:dLbl>
              <c:idx val="2"/>
              <c:layout>
                <c:manualLayout>
                  <c:x val="-0.17404864371794948"/>
                  <c:y val="-0.5833753514566757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685-4B49-86DB-BA707BD2DD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92.8</c:v>
                </c:pt>
                <c:pt idx="1">
                  <c:v>406.3</c:v>
                </c:pt>
                <c:pt idx="2">
                  <c:v>542.70000000000005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85-4B49-86DB-BA707BD2DD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32033788174139E-2"/>
                  <c:y val="-0.42371113588669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968161143599735E-2"/>
                      <c:h val="5.92073022265763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BC3-41FC-9C87-3A5CEE0B6F68}"/>
                </c:ext>
              </c:extLst>
            </c:dLbl>
            <c:dLbl>
              <c:idx val="1"/>
              <c:layout>
                <c:manualLayout>
                  <c:x val="2.2173489278752435E-2"/>
                  <c:y val="-0.399859852999207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BC3-41FC-9C87-3A5CEE0B6F68}"/>
                </c:ext>
              </c:extLst>
            </c:dLbl>
            <c:dLbl>
              <c:idx val="2"/>
              <c:layout>
                <c:manualLayout>
                  <c:x val="1.5594541910331383E-2"/>
                  <c:y val="-0.391441974104068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6BC3-41FC-9C87-3A5CEE0B6F68}"/>
                </c:ext>
              </c:extLst>
            </c:dLbl>
            <c:dLbl>
              <c:idx val="3"/>
              <c:layout>
                <c:manualLayout>
                  <c:x val="9.0155945419102129E-3"/>
                  <c:y val="-0.387232592761494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BC3-41FC-9C87-3A5CEE0B6F68}"/>
                </c:ext>
              </c:extLst>
            </c:dLbl>
            <c:dLbl>
              <c:idx val="4"/>
              <c:layout>
                <c:manualLayout>
                  <c:x val="1.1371020142948776E-3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BC3-41FC-9C87-3A5CEE0B6F68}"/>
                </c:ext>
              </c:extLst>
            </c:dLbl>
            <c:dLbl>
              <c:idx val="5"/>
              <c:layout>
                <c:manualLayout>
                  <c:x val="9.2592592592591408E-3"/>
                  <c:y val="-0.412486892289418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BC3-41FC-9C87-3A5CEE0B6F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</c:v>
                </c:pt>
                <c:pt idx="1">
                  <c:v>2020 год 
оценка</c:v>
                </c:pt>
                <c:pt idx="2">
                  <c:v>2021 год 
прогноз</c:v>
                </c:pt>
                <c:pt idx="3">
                  <c:v>2022 год 
прогноз</c:v>
                </c:pt>
                <c:pt idx="4">
                  <c:v>2023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67977.100000000006</c:v>
                </c:pt>
                <c:pt idx="1">
                  <c:v>64024.7</c:v>
                </c:pt>
                <c:pt idx="2">
                  <c:v>65465.3</c:v>
                </c:pt>
                <c:pt idx="3">
                  <c:v>67168.3</c:v>
                </c:pt>
                <c:pt idx="4">
                  <c:v>69912.899999999994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BC3-41FC-9C87-3A5CEE0B6F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9877072"/>
        <c:axId val="407776384"/>
        <c:axId val="0"/>
      </c:bar3DChart>
      <c:catAx>
        <c:axId val="229877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07776384"/>
        <c:crosses val="autoZero"/>
        <c:auto val="1"/>
        <c:lblAlgn val="ctr"/>
        <c:lblOffset val="100"/>
        <c:noMultiLvlLbl val="0"/>
      </c:catAx>
      <c:valAx>
        <c:axId val="407776384"/>
        <c:scaling>
          <c:orientation val="minMax"/>
          <c:max val="80000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29877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F3FF-4580-B45F-685282A1F9EE}"/>
              </c:ext>
            </c:extLst>
          </c:dPt>
          <c:dLbls>
            <c:dLbl>
              <c:idx val="0"/>
              <c:layout>
                <c:manualLayout>
                  <c:x val="0.37996007355586126"/>
                  <c:y val="-0.49880267560107311"/>
                </c:manualLayout>
              </c:layout>
              <c:spPr/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0799782309504"/>
                      <c:h val="0.267886464338222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3FF-4580-B45F-685282A1F9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Охрана объектов растительного и животного мира  и среды их обитания</c:v>
                </c:pt>
              </c:strCache>
            </c:strRef>
          </c:cat>
          <c:val>
            <c:numRef>
              <c:f>Лист1!$B$2</c:f>
              <c:numCache>
                <c:formatCode>#\ ##0.0_ ;[Red]\-#\ ##0.0\ </c:formatCode>
                <c:ptCount val="1"/>
                <c:pt idx="0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FF-4580-B45F-685282A1F9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99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46122377273923"/>
          <c:y val="0.32545045499994973"/>
          <c:w val="0.51731242251632903"/>
          <c:h val="0.6409101008978800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5106603362701874"/>
                  <c:y val="3.109878450246084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96E-4B32-BADD-FB6D05715640}"/>
                </c:ext>
              </c:extLst>
            </c:dLbl>
            <c:dLbl>
              <c:idx val="1"/>
              <c:layout>
                <c:manualLayout>
                  <c:x val="-0.26322955572693929"/>
                  <c:y val="-9.83285313715891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31984158735468"/>
                      <c:h val="0.327084869357950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96E-4B32-BADD-FB6D05715640}"/>
                </c:ext>
              </c:extLst>
            </c:dLbl>
            <c:dLbl>
              <c:idx val="2"/>
              <c:layout>
                <c:manualLayout>
                  <c:x val="-0.29247888439410852"/>
                  <c:y val="-0.171559220692650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943681255692496"/>
                      <c:h val="0.248520366423932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96E-4B32-BADD-FB6D05715640}"/>
                </c:ext>
              </c:extLst>
            </c:dLbl>
            <c:dLbl>
              <c:idx val="3"/>
              <c:layout>
                <c:manualLayout>
                  <c:x val="-7.7061499168076003E-2"/>
                  <c:y val="-0.24059773608019863"/>
                </c:manualLayout>
              </c:layout>
              <c:tx>
                <c:rich>
                  <a:bodyPr/>
                  <a:lstStyle/>
                  <a:p>
                    <a:fld id="{F3F57B3C-AC4C-4636-B8C2-13FD208B0514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r>
                      <a:rPr lang="ru-RU" baseline="0" dirty="0" smtClean="0"/>
                      <a:t>38,6</a:t>
                    </a:r>
                    <a:endParaRPr lang="ru-RU" baseline="0" dirty="0"/>
                  </a:p>
                  <a:p>
                    <a:r>
                      <a:rPr lang="ru-RU" dirty="0" smtClean="0"/>
                      <a:t>0,9%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883087114522879"/>
                      <c:h val="0.30463786851965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96E-4B32-BADD-FB6D05715640}"/>
                </c:ext>
              </c:extLst>
            </c:dLbl>
            <c:dLbl>
              <c:idx val="4"/>
              <c:layout>
                <c:manualLayout>
                  <c:x val="0.41914905028489419"/>
                  <c:y val="-0.2614583356028140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5256879449421"/>
                      <c:h val="0.2308834371938471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196E-4B32-BADD-FB6D05715640}"/>
                </c:ext>
              </c:extLst>
            </c:dLbl>
            <c:dLbl>
              <c:idx val="5"/>
              <c:layout>
                <c:manualLayout>
                  <c:x val="0.40636442846494736"/>
                  <c:y val="-0.2471394428064413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96E-4B32-BADD-FB6D057156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Молодежная политика и оздоровление детей</c:v>
                </c:pt>
                <c:pt idx="4">
                  <c:v>Другие вопросы в области образования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1375.7</c:v>
                </c:pt>
                <c:pt idx="1">
                  <c:v>2482.8000000000002</c:v>
                </c:pt>
                <c:pt idx="2">
                  <c:v>301.39999999999998</c:v>
                </c:pt>
                <c:pt idx="3">
                  <c:v>38.6</c:v>
                </c:pt>
                <c:pt idx="4">
                  <c:v>91.6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96E-4B32-BADD-FB6D057156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00625355941443"/>
          <c:y val="0.27886404094635481"/>
          <c:w val="0.50183838432366357"/>
          <c:h val="0.6477216355805434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8775818118934903"/>
                  <c:y val="-0.450399245045124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13593551333803"/>
                      <c:h val="0.3461760062835395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B73-416C-9EB3-7D7B9D6E77DF}"/>
                </c:ext>
              </c:extLst>
            </c:dLbl>
            <c:dLbl>
              <c:idx val="1"/>
              <c:layout>
                <c:manualLayout>
                  <c:x val="0.29162511185487872"/>
                  <c:y val="-3.07620858664282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573403334510592"/>
                      <c:h val="0.633288807703536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B73-416C-9EB3-7D7B9D6E77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 </c:v>
                </c:pt>
                <c:pt idx="1">
                  <c:v>Другие вопросы  в области культуры, кинематографии 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575.79999999999995</c:v>
                </c:pt>
                <c:pt idx="1">
                  <c:v>27.7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73-416C-9EB3-7D7B9D6E77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61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13066909703076"/>
          <c:y val="0.21926993096863123"/>
          <c:w val="0.45672797184493641"/>
          <c:h val="0.728295955104087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0272347490483548"/>
                  <c:y val="-0.1930528740049904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53820834546749"/>
                      <c:h val="0.28876896561042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0E7-42B8-9929-B158E44B8864}"/>
                </c:ext>
              </c:extLst>
            </c:dLbl>
            <c:dLbl>
              <c:idx val="1"/>
              <c:layout>
                <c:manualLayout>
                  <c:x val="0.2474435360091698"/>
                  <c:y val="1.43002128892585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0E7-42B8-9929-B158E44B8864}"/>
                </c:ext>
              </c:extLst>
            </c:dLbl>
            <c:dLbl>
              <c:idx val="2"/>
              <c:layout>
                <c:manualLayout>
                  <c:x val="-0.23954640188121756"/>
                  <c:y val="-0.2979211018595531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920531201452574"/>
                      <c:h val="0.35550329242696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50E7-42B8-9929-B158E44B88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17</c:v>
                </c:pt>
                <c:pt idx="1">
                  <c:v>94.9</c:v>
                </c:pt>
                <c:pt idx="2">
                  <c:v>122.1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E7-42B8-9929-B158E44B88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9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6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0861-49EE-A7B0-C8D94C88E3A4}"/>
              </c:ext>
            </c:extLst>
          </c:dPt>
          <c:dLbls>
            <c:dLbl>
              <c:idx val="0"/>
              <c:layout>
                <c:manualLayout>
                  <c:x val="2.7028080120572924E-3"/>
                  <c:y val="-0.31844463081337848"/>
                </c:manualLayout>
              </c:layout>
              <c:tx>
                <c:rich>
                  <a:bodyPr/>
                  <a:lstStyle/>
                  <a:p>
                    <a:pPr>
                      <a:defRPr sz="1798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398" b="1" i="0" u="none" strike="noStrike" baseline="0" dirty="0" smtClean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228,8</a:t>
                    </a:r>
                    <a:r>
                      <a:rPr lang="en-US" sz="2398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rPr>
                      <a:t>  </a:t>
                    </a:r>
                    <a:r>
                      <a:rPr lang="en-US" sz="1798" b="0" i="0" u="none" strike="noStrike" baseline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(100%)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61-49EE-A7B0-C8D94C88E3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8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Физическая культура</c:v>
                </c:pt>
              </c:strCache>
            </c:strRef>
          </c:cat>
          <c:val>
            <c:numRef>
              <c:f>Лист1!$B$2</c:f>
              <c:numCache>
                <c:formatCode>#\ ##0.0_ ;[Red]\-#\ ##0.0\ </c:formatCode>
                <c:ptCount val="1"/>
                <c:pt idx="0">
                  <c:v>232.5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61-49EE-A7B0-C8D94C88E3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4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65"/>
          <c:h val="0.7266275969336745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E7D2-4E09-9D4B-9976DBA28F04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E7D2-4E09-9D4B-9976DBA28F04}"/>
              </c:ext>
            </c:extLst>
          </c:dPt>
          <c:dLbls>
            <c:dLbl>
              <c:idx val="0"/>
              <c:layout>
                <c:manualLayout>
                  <c:x val="0.26053642507154379"/>
                  <c:y val="-2.657179284189316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72741628130153"/>
                      <c:h val="0.361834415411915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7D2-4E09-9D4B-9976DBA28F04}"/>
                </c:ext>
              </c:extLst>
            </c:dLbl>
            <c:dLbl>
              <c:idx val="1"/>
              <c:layout>
                <c:manualLayout>
                  <c:x val="-0.24509235117609376"/>
                  <c:y val="-0.118287601825263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D2-4E09-9D4B-9976DBA28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#\ ##0.0_ ;[Red]\-#\ ##0.0\ </c:formatCode>
                <c:ptCount val="2"/>
                <c:pt idx="0">
                  <c:v>14</c:v>
                </c:pt>
                <c:pt idx="1">
                  <c:v>53.5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D2-4E09-9D4B-9976DBA28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(факт)</c:v>
                </c:pt>
                <c:pt idx="1">
                  <c:v>2020 год (ожидаемое)</c:v>
                </c:pt>
                <c:pt idx="2">
                  <c:v>2021 год (план)</c:v>
                </c:pt>
                <c:pt idx="3">
                  <c:v>2022 год (план)</c:v>
                </c:pt>
                <c:pt idx="4">
                  <c:v>2023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9323.1</c:v>
                </c:pt>
                <c:pt idx="1">
                  <c:v>8644.5</c:v>
                </c:pt>
                <c:pt idx="2">
                  <c:v>8472.7000000000007</c:v>
                </c:pt>
                <c:pt idx="3">
                  <c:v>8380.4</c:v>
                </c:pt>
                <c:pt idx="4">
                  <c:v>8051.4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28-4EE0-B423-A908AE132B3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7.71604938271599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28-4EE0-B423-A908AE132B3F}"/>
                </c:ext>
              </c:extLst>
            </c:dLbl>
            <c:dLbl>
              <c:idx val="4"/>
              <c:layout>
                <c:manualLayout>
                  <c:x val="6.1728395061728392E-3"/>
                  <c:y val="2.8060332808802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C28-4EE0-B423-A908AE132B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(факт)</c:v>
                </c:pt>
                <c:pt idx="1">
                  <c:v>2020 год (ожидаемое)</c:v>
                </c:pt>
                <c:pt idx="2">
                  <c:v>2021 год (план)</c:v>
                </c:pt>
                <c:pt idx="3">
                  <c:v>2022 год (план)</c:v>
                </c:pt>
                <c:pt idx="4">
                  <c:v>2023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41.9</c:v>
                </c:pt>
                <c:pt idx="1">
                  <c:v>55.1</c:v>
                </c:pt>
                <c:pt idx="2">
                  <c:v>29.9</c:v>
                </c:pt>
                <c:pt idx="3">
                  <c:v>194.5</c:v>
                </c:pt>
                <c:pt idx="4">
                  <c:v>266.5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28-4EE0-B423-A908AE132B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3892344"/>
        <c:axId val="413896656"/>
        <c:axId val="0"/>
      </c:bar3DChart>
      <c:catAx>
        <c:axId val="413892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3896656"/>
        <c:crosses val="autoZero"/>
        <c:auto val="1"/>
        <c:lblAlgn val="ctr"/>
        <c:lblOffset val="100"/>
        <c:noMultiLvlLbl val="0"/>
      </c:catAx>
      <c:valAx>
        <c:axId val="41389665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3892344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6348278102664063E-3"/>
                  <c:y val="-0.35917225995269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541-46D7-9D81-08DAAD2D645A}"/>
                </c:ext>
              </c:extLst>
            </c:dLbl>
            <c:dLbl>
              <c:idx val="1"/>
              <c:layout>
                <c:manualLayout>
                  <c:x val="7.5536062378167637E-3"/>
                  <c:y val="-0.401262759165896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541-46D7-9D81-08DAAD2D645A}"/>
                </c:ext>
              </c:extLst>
            </c:dLbl>
            <c:dLbl>
              <c:idx val="2"/>
              <c:layout>
                <c:manualLayout>
                  <c:x val="1.0721247563352826E-2"/>
                  <c:y val="-0.409680859008537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541-46D7-9D81-08DAAD2D645A}"/>
                </c:ext>
              </c:extLst>
            </c:dLbl>
            <c:dLbl>
              <c:idx val="3"/>
              <c:layout>
                <c:manualLayout>
                  <c:x val="2.3635477582846003E-2"/>
                  <c:y val="-0.314275727458604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541-46D7-9D81-08DAAD2D645A}"/>
                </c:ext>
              </c:extLst>
            </c:dLbl>
            <c:dLbl>
              <c:idx val="4"/>
              <c:layout>
                <c:manualLayout>
                  <c:x val="1.2508122157244964E-2"/>
                  <c:y val="-0.31708176073948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541-46D7-9D81-08DAAD2D645A}"/>
                </c:ext>
              </c:extLst>
            </c:dLbl>
            <c:dLbl>
              <c:idx val="5"/>
              <c:layout>
                <c:manualLayout>
                  <c:x val="1.2508122157245083E-2"/>
                  <c:y val="-0.291827461211561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541-46D7-9D81-08DAAD2D64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</c:v>
                </c:pt>
                <c:pt idx="1">
                  <c:v>2020 год 
оценка</c:v>
                </c:pt>
                <c:pt idx="2">
                  <c:v>2021 год 
прогноз</c:v>
                </c:pt>
                <c:pt idx="3">
                  <c:v>2022  год 
прогноз</c:v>
                </c:pt>
                <c:pt idx="4">
                  <c:v>2023 год 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264.18</c:v>
                </c:pt>
                <c:pt idx="1">
                  <c:v>291.2</c:v>
                </c:pt>
                <c:pt idx="2">
                  <c:v>310</c:v>
                </c:pt>
                <c:pt idx="3">
                  <c:v>218.77</c:v>
                </c:pt>
                <c:pt idx="4">
                  <c:v>186.7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541-46D7-9D81-08DAAD2D64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09438840"/>
        <c:axId val="409447424"/>
        <c:axId val="0"/>
      </c:bar3DChart>
      <c:catAx>
        <c:axId val="409438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09447424"/>
        <c:crosses val="autoZero"/>
        <c:auto val="1"/>
        <c:lblAlgn val="ctr"/>
        <c:lblOffset val="100"/>
        <c:noMultiLvlLbl val="0"/>
      </c:catAx>
      <c:valAx>
        <c:axId val="409447424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094388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729361654051775E-2"/>
          <c:y val="1.8312201422064214E-2"/>
          <c:w val="0.91311512552567164"/>
          <c:h val="0.8818464615042772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3808665069003E-2"/>
                  <c:y val="-0.39359862793022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DA5-42C5-8F5B-B39B53880B78}"/>
                </c:ext>
              </c:extLst>
            </c:dLbl>
            <c:dLbl>
              <c:idx val="1"/>
              <c:layout>
                <c:manualLayout>
                  <c:x val="1.0802469135802469E-2"/>
                  <c:y val="-0.437741412764844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DA5-42C5-8F5B-B39B53880B78}"/>
                </c:ext>
              </c:extLst>
            </c:dLbl>
            <c:dLbl>
              <c:idx val="2"/>
              <c:layout>
                <c:manualLayout>
                  <c:x val="1.3970110461338591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DA5-42C5-8F5B-B39B53880B78}"/>
                </c:ext>
              </c:extLst>
            </c:dLbl>
            <c:dLbl>
              <c:idx val="3"/>
              <c:layout>
                <c:manualLayout>
                  <c:x val="1.3888888888888888E-2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DA5-42C5-8F5B-B39B53880B78}"/>
                </c:ext>
              </c:extLst>
            </c:dLbl>
            <c:dLbl>
              <c:idx val="4"/>
              <c:layout>
                <c:manualLayout>
                  <c:x val="9.2592592592592587E-3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DA5-42C5-8F5B-B39B53880B78}"/>
                </c:ext>
              </c:extLst>
            </c:dLbl>
            <c:dLbl>
              <c:idx val="5"/>
              <c:layout>
                <c:manualLayout>
                  <c:x val="9.2592592592592587E-3"/>
                  <c:y val="-0.448965324940863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DA5-42C5-8F5B-B39B53880B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 </c:v>
                </c:pt>
                <c:pt idx="1">
                  <c:v>2020 год 
оценка</c:v>
                </c:pt>
                <c:pt idx="2">
                  <c:v>2021  год 
прогноз</c:v>
                </c:pt>
                <c:pt idx="3">
                  <c:v>2022 год 
прогноз</c:v>
                </c:pt>
                <c:pt idx="4">
                  <c:v>2023 год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43</c:v>
                </c:pt>
                <c:pt idx="1">
                  <c:v>43.74</c:v>
                </c:pt>
                <c:pt idx="2">
                  <c:v>44.61</c:v>
                </c:pt>
                <c:pt idx="3">
                  <c:v>44.82</c:v>
                </c:pt>
                <c:pt idx="4">
                  <c:v>44.94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DA5-42C5-8F5B-B39B53880B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09619288"/>
        <c:axId val="273615992"/>
        <c:axId val="0"/>
      </c:bar3DChart>
      <c:catAx>
        <c:axId val="409619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73615992"/>
        <c:crosses val="autoZero"/>
        <c:auto val="1"/>
        <c:lblAlgn val="ctr"/>
        <c:lblOffset val="100"/>
        <c:noMultiLvlLbl val="0"/>
      </c:catAx>
      <c:valAx>
        <c:axId val="273615992"/>
        <c:scaling>
          <c:orientation val="minMax"/>
          <c:max val="5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spPr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c:spPr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09619288"/>
        <c:crosses val="autoZero"/>
        <c:crossBetween val="between"/>
      </c:valAx>
      <c:spPr>
        <a:ln w="12700">
          <a:solidFill>
            <a:schemeClr val="accent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838481714592098E-2"/>
          <c:y val="2.7024044112057725E-2"/>
          <c:w val="0.79675193094487073"/>
          <c:h val="0.788147808138277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6.1345840800297547E-3"/>
                  <c:y val="-2.0885837246153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C76-47C7-9349-778C92B5B8F3}"/>
                </c:ext>
              </c:extLst>
            </c:dLbl>
            <c:dLbl>
              <c:idx val="1"/>
              <c:layout>
                <c:manualLayout>
                  <c:x val="-1.3802814180066949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C76-47C7-9349-778C92B5B8F3}"/>
                </c:ext>
              </c:extLst>
            </c:dLbl>
            <c:dLbl>
              <c:idx val="2"/>
              <c:layout>
                <c:manualLayout>
                  <c:x val="-2.6071982340126459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C76-47C7-9349-778C92B5B8F3}"/>
                </c:ext>
              </c:extLst>
            </c:dLbl>
            <c:dLbl>
              <c:idx val="3"/>
              <c:layout>
                <c:manualLayout>
                  <c:x val="-2.7605628360133899E-2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76-47C7-9349-778C92B5B8F3}"/>
                </c:ext>
              </c:extLst>
            </c:dLbl>
            <c:dLbl>
              <c:idx val="4"/>
              <c:layout>
                <c:manualLayout>
                  <c:x val="-1.68701062200818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C76-47C7-9349-778C92B5B8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2017 исполнение</c:v>
                </c:pt>
                <c:pt idx="1">
                  <c:v>2018 исполнение</c:v>
                </c:pt>
                <c:pt idx="2">
                  <c:v>2019 год исполнение</c:v>
                </c:pt>
                <c:pt idx="3">
                  <c:v>2020 год ожидаемое исполнение</c:v>
                </c:pt>
                <c:pt idx="4">
                  <c:v>2021 год 
план</c:v>
                </c:pt>
                <c:pt idx="5">
                  <c:v>2022 год 
план</c:v>
                </c:pt>
                <c:pt idx="6">
                  <c:v>2023 год 
план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 formatCode="General">
                  <c:v>7125</c:v>
                </c:pt>
                <c:pt idx="1">
                  <c:v>7528.1</c:v>
                </c:pt>
                <c:pt idx="2">
                  <c:v>9044.1</c:v>
                </c:pt>
                <c:pt idx="3">
                  <c:v>8150.5</c:v>
                </c:pt>
                <c:pt idx="4">
                  <c:v>8052.1</c:v>
                </c:pt>
                <c:pt idx="5">
                  <c:v>8174.9</c:v>
                </c:pt>
                <c:pt idx="6">
                  <c:v>8168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C76-47C7-9349-778C92B5B8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1471044280104171E-2"/>
                  <c:y val="-2.552713441196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C76-47C7-9349-778C92B5B8F3}"/>
                </c:ext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C76-47C7-9349-778C92B5B8F3}"/>
                </c:ext>
              </c:extLst>
            </c:dLbl>
            <c:dLbl>
              <c:idx val="2"/>
              <c:layout>
                <c:manualLayout>
                  <c:x val="1.2269168160059509E-2"/>
                  <c:y val="-1.063618313489060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C76-47C7-9349-778C92B5B8F3}"/>
                </c:ext>
              </c:extLst>
            </c:dLbl>
            <c:dLbl>
              <c:idx val="3"/>
              <c:layout>
                <c:manualLayout>
                  <c:x val="2.1471044280104143E-2"/>
                  <c:y val="6.96194574871795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C76-47C7-9349-778C92B5B8F3}"/>
                </c:ext>
              </c:extLst>
            </c:dLbl>
            <c:dLbl>
              <c:idx val="4"/>
              <c:layout>
                <c:manualLayout>
                  <c:x val="3.2206566420156214E-2"/>
                  <c:y val="5.318091567445303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C76-47C7-9349-778C92B5B8F3}"/>
                </c:ext>
              </c:extLst>
            </c:dLbl>
            <c:dLbl>
              <c:idx val="5"/>
              <c:layout>
                <c:manualLayout>
                  <c:x val="2.30046903001114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C76-47C7-9349-778C92B5B8F3}"/>
                </c:ext>
              </c:extLst>
            </c:dLbl>
            <c:dLbl>
              <c:idx val="6"/>
              <c:layout>
                <c:manualLayout>
                  <c:x val="4.1408442540200846E-2"/>
                  <c:y val="-1.8565188663247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C76-47C7-9349-778C92B5B8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2017 исполнение</c:v>
                </c:pt>
                <c:pt idx="1">
                  <c:v>2018 исполнение</c:v>
                </c:pt>
                <c:pt idx="2">
                  <c:v>2019 год исполнение</c:v>
                </c:pt>
                <c:pt idx="3">
                  <c:v>2020 год ожидаемое исполнение</c:v>
                </c:pt>
                <c:pt idx="4">
                  <c:v>2021 год 
план</c:v>
                </c:pt>
                <c:pt idx="5">
                  <c:v>2022 год 
план</c:v>
                </c:pt>
                <c:pt idx="6">
                  <c:v>2023 год 
план</c:v>
                </c:pt>
              </c:strCache>
            </c:strRef>
          </c:cat>
          <c:val>
            <c:numRef>
              <c:f>Лист1!$C$2:$C$8</c:f>
              <c:numCache>
                <c:formatCode>#\ ##0.0</c:formatCode>
                <c:ptCount val="7"/>
                <c:pt idx="0">
                  <c:v>7667</c:v>
                </c:pt>
                <c:pt idx="1">
                  <c:v>7747.2</c:v>
                </c:pt>
                <c:pt idx="2">
                  <c:v>9365</c:v>
                </c:pt>
                <c:pt idx="3">
                  <c:v>8699.6</c:v>
                </c:pt>
                <c:pt idx="4">
                  <c:v>8502.59</c:v>
                </c:pt>
                <c:pt idx="5">
                  <c:v>8574.9</c:v>
                </c:pt>
                <c:pt idx="6">
                  <c:v>8318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C76-47C7-9349-778C92B5B8F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9076672640238038E-2"/>
                  <c:y val="4.8733802969260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C76-47C7-9349-778C92B5B8F3}"/>
                </c:ext>
              </c:extLst>
            </c:dLbl>
            <c:dLbl>
              <c:idx val="1"/>
              <c:layout>
                <c:manualLayout>
                  <c:x val="5.0610318660245478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C76-47C7-9349-778C92B5B8F3}"/>
                </c:ext>
              </c:extLst>
            </c:dLbl>
            <c:dLbl>
              <c:idx val="2"/>
              <c:layout>
                <c:manualLayout>
                  <c:x val="5.6744902740275237E-2"/>
                  <c:y val="3.7130377326495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C76-47C7-9349-778C92B5B8F3}"/>
                </c:ext>
              </c:extLst>
            </c:dLbl>
            <c:dLbl>
              <c:idx val="3"/>
              <c:layout>
                <c:manualLayout>
                  <c:x val="4.9076672640237927E-2"/>
                  <c:y val="3.4810094200059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C76-47C7-9349-778C92B5B8F3}"/>
                </c:ext>
              </c:extLst>
            </c:dLbl>
            <c:dLbl>
              <c:idx val="4"/>
              <c:layout>
                <c:manualLayout>
                  <c:x val="4.9076672640237927E-2"/>
                  <c:y val="1.8565371391482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C76-47C7-9349-778C92B5B8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2017 исполнение</c:v>
                </c:pt>
                <c:pt idx="1">
                  <c:v>2018 исполнение</c:v>
                </c:pt>
                <c:pt idx="2">
                  <c:v>2019 год исполнение</c:v>
                </c:pt>
                <c:pt idx="3">
                  <c:v>2020 год ожидаемое исполнение</c:v>
                </c:pt>
                <c:pt idx="4">
                  <c:v>2021 год 
план</c:v>
                </c:pt>
                <c:pt idx="5">
                  <c:v>2022 год 
план</c:v>
                </c:pt>
                <c:pt idx="6">
                  <c:v>2023 год 
план</c:v>
                </c:pt>
              </c:strCache>
            </c:strRef>
          </c:cat>
          <c:val>
            <c:numRef>
              <c:f>Лист1!$D$2:$D$8</c:f>
              <c:numCache>
                <c:formatCode>#\ ##0.0</c:formatCode>
                <c:ptCount val="7"/>
                <c:pt idx="0">
                  <c:v>-542</c:v>
                </c:pt>
                <c:pt idx="1">
                  <c:v>-219.09999999999945</c:v>
                </c:pt>
                <c:pt idx="2">
                  <c:v>-320.89999999999964</c:v>
                </c:pt>
                <c:pt idx="3">
                  <c:v>-458</c:v>
                </c:pt>
                <c:pt idx="4">
                  <c:v>-450.48999999999978</c:v>
                </c:pt>
                <c:pt idx="5">
                  <c:v>-400</c:v>
                </c:pt>
                <c:pt idx="6">
                  <c:v>-150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1C76-47C7-9349-778C92B5B8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08720104"/>
        <c:axId val="408720496"/>
        <c:axId val="0"/>
      </c:bar3DChart>
      <c:catAx>
        <c:axId val="408720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08720496"/>
        <c:crossesAt val="0"/>
        <c:auto val="1"/>
        <c:lblAlgn val="ctr"/>
        <c:lblOffset val="100"/>
        <c:noMultiLvlLbl val="0"/>
      </c:catAx>
      <c:valAx>
        <c:axId val="408720496"/>
        <c:scaling>
          <c:orientation val="minMax"/>
          <c:max val="10500"/>
          <c:min val="-6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08720104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</a:t>
            </a:r>
            <a:r>
              <a:rPr lang="ru-RU" sz="1800" dirty="0" smtClean="0"/>
              <a:t>01.01.2022</a:t>
            </a:r>
            <a:endParaRPr lang="ru-RU" sz="1800" dirty="0"/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01.01.2022</c:v>
                </c:pt>
              </c:strCache>
            </c:strRef>
          </c:tx>
          <c:dLbls>
            <c:dLbl>
              <c:idx val="0"/>
              <c:layout>
                <c:manualLayout>
                  <c:x val="0.24691364100320792"/>
                  <c:y val="-1.96420120186603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08641975308638"/>
                      <c:h val="0.283689964697008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71EF-41A7-973D-6D8C99A5EB76}"/>
                </c:ext>
              </c:extLst>
            </c:dLbl>
            <c:dLbl>
              <c:idx val="1"/>
              <c:layout>
                <c:manualLayout>
                  <c:x val="-0.22530864197530864"/>
                  <c:y val="4.3493626327397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300148245358219"/>
                      <c:h val="0.271624021589222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1EF-41A7-973D-6D8C99A5EB7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Муниципальные гарантии</c:v>
                </c:pt>
                <c:pt idx="1">
                  <c:v>Коммерческий кредит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522.1</c:v>
                </c:pt>
                <c:pt idx="1">
                  <c:v>1297.5999999999999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EF-41A7-973D-6D8C99A5EB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495309614076025E-2"/>
          <c:y val="2.5889094295537825E-2"/>
          <c:w val="0.87737666472246523"/>
          <c:h val="0.931380333898881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 </a:t>
                    </a:r>
                    <a:r>
                      <a:rPr lang="en-US" smtClean="0"/>
                      <a:t>578,3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789-46CC-881B-A6B07959F46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4 </a:t>
                    </a:r>
                    <a:r>
                      <a:rPr lang="en-US" smtClean="0"/>
                      <a:t>751,9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789-46CC-881B-A6B07959F4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4813.3</c:v>
                </c:pt>
                <c:pt idx="1">
                  <c:v>4384.1000000000004</c:v>
                </c:pt>
                <c:pt idx="2">
                  <c:v>4551.3</c:v>
                </c:pt>
                <c:pt idx="3">
                  <c:v>4578.3</c:v>
                </c:pt>
                <c:pt idx="4">
                  <c:v>4751.8999999999996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89-46CC-881B-A6B07959F46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4230.8</c:v>
                </c:pt>
                <c:pt idx="1">
                  <c:v>3766.5</c:v>
                </c:pt>
                <c:pt idx="2">
                  <c:v>3500.8</c:v>
                </c:pt>
                <c:pt idx="3">
                  <c:v>3596.6</c:v>
                </c:pt>
                <c:pt idx="4">
                  <c:v>3416.1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789-46CC-881B-A6B07959F4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696872"/>
        <c:axId val="411690992"/>
        <c:axId val="0"/>
      </c:bar3DChart>
      <c:catAx>
        <c:axId val="411696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690992"/>
        <c:crosses val="autoZero"/>
        <c:auto val="1"/>
        <c:lblAlgn val="ctr"/>
        <c:lblOffset val="100"/>
        <c:noMultiLvlLbl val="0"/>
      </c:catAx>
      <c:valAx>
        <c:axId val="411690992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696872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713072324292797"/>
          <c:y val="6.7292095197759833E-2"/>
          <c:w val="0.63783719743365408"/>
          <c:h val="4.4452430901816394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2.6397363270495189E-2"/>
          <c:y val="3.10679548315970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693"/>
          <c:y val="0.16202264617431977"/>
          <c:w val="0.21497824944500593"/>
          <c:h val="0.725844868976404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5416197142116483"/>
                  <c:y val="-0.191200316083691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92041625004629"/>
                      <c:h val="0.544852784411753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EA7-4F7C-B5A4-C0B16C0F1883}"/>
                </c:ext>
              </c:extLst>
            </c:dLbl>
            <c:dLbl>
              <c:idx val="1"/>
              <c:layout>
                <c:manualLayout>
                  <c:x val="-0.21802663690442187"/>
                  <c:y val="-2.302026858966137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Межбюджетные </a:t>
                    </a:r>
                    <a:r>
                      <a:rPr lang="ru-RU" dirty="0"/>
                      <a:t>трансферты 
3 </a:t>
                    </a:r>
                    <a:r>
                      <a:rPr lang="ru-RU" dirty="0" smtClean="0"/>
                      <a:t>731,8</a:t>
                    </a:r>
                    <a:r>
                      <a:rPr lang="ru-RU" dirty="0"/>
                      <a:t>
43%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460832394284232"/>
                      <c:h val="0.444152353904200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EA7-4F7C-B5A4-C0B16C0F18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4551.3</c:v>
                </c:pt>
                <c:pt idx="1">
                  <c:v>3500.8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A7-4F7C-B5A4-C0B16C0F18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46E-2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9037433340739915"/>
                  <c:y val="-9.63085850817409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436951449838904"/>
                      <c:h val="0.404120410619942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15F-4210-A091-74798574BB15}"/>
                </c:ext>
              </c:extLst>
            </c:dLbl>
            <c:dLbl>
              <c:idx val="1"/>
              <c:layout>
                <c:manualLayout>
                  <c:x val="0.15665523275191645"/>
                  <c:y val="-0.1646936917492993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15F-4210-A091-74798574BB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3651.6</c:v>
                </c:pt>
                <c:pt idx="1">
                  <c:v>899.7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15F-4210-A091-74798574BB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0.45625</cdr:x>
      <cdr:y>0.44548</cdr:y>
    </cdr:from>
    <cdr:to>
      <cdr:x>0.56736</cdr:x>
      <cdr:y>0.64751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54760" y="2016224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</a:t>
          </a:r>
          <a:r>
            <a: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819,7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0.70125</cdr:x>
      <cdr:y>0.41447</cdr:y>
    </cdr:from>
    <cdr:to>
      <cdr:x>0.78875</cdr:x>
      <cdr:y>0.52584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770984" y="1875854"/>
          <a:ext cx="720089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0.78987</cdr:x>
      <cdr:y>0.41447</cdr:y>
    </cdr:from>
    <cdr:to>
      <cdr:x>0.95611</cdr:x>
      <cdr:y>0.41447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6500355" y="1875854"/>
          <a:ext cx="136808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0.03626</cdr:x>
      <cdr:y>0.81221</cdr:y>
    </cdr:from>
    <cdr:to>
      <cdr:x>0.255</cdr:x>
      <cdr:y>0.81221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98376" y="3676054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0.255</cdr:x>
      <cdr:y>0.73267</cdr:y>
    </cdr:from>
    <cdr:to>
      <cdr:x>0.33375</cdr:x>
      <cdr:y>0.81221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098576" y="3316014"/>
          <a:ext cx="64807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0.20185</cdr:x>
      <cdr:y>0.77103</cdr:y>
    </cdr:from>
    <cdr:to>
      <cdr:x>0.32346</cdr:x>
      <cdr:y>0.88576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075604" y="2372143"/>
          <a:ext cx="648072" cy="35298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0.02618</cdr:x>
      <cdr:y>0.88805</cdr:y>
    </cdr:from>
    <cdr:to>
      <cdr:x>0.20185</cdr:x>
      <cdr:y>0.88805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39500" y="2732183"/>
          <a:ext cx="93611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0.4093</cdr:x>
      <cdr:y>0.5</cdr:y>
    </cdr:from>
    <cdr:to>
      <cdr:x>0.5907</cdr:x>
      <cdr:y>0.80427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81093" y="1538299"/>
          <a:ext cx="966652" cy="9361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514,4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0.66128</cdr:x>
      <cdr:y>0.1625</cdr:y>
    </cdr:from>
    <cdr:to>
      <cdr:x>0.80993</cdr:x>
      <cdr:y>0.1625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3523876" y="499935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0.22972</cdr:x>
      <cdr:y>0.19414</cdr:y>
    </cdr:from>
    <cdr:to>
      <cdr:x>0.39349</cdr:x>
      <cdr:y>0.19626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V="1">
          <a:off x="1224136" y="597291"/>
          <a:ext cx="872704" cy="65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0.00691</cdr:x>
      <cdr:y>0.35369</cdr:y>
    </cdr:from>
    <cdr:to>
      <cdr:x>0.2096</cdr:x>
      <cdr:y>0.35877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36822" y="1088161"/>
          <a:ext cx="1080102" cy="1562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0.20269</cdr:x>
      <cdr:y>0.31196</cdr:y>
    </cdr:from>
    <cdr:to>
      <cdr:x>0.40539</cdr:x>
      <cdr:y>0.35877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080120" y="959774"/>
          <a:ext cx="1080120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0.1625</cdr:y>
    </cdr:from>
    <cdr:to>
      <cdr:x>0.65692</cdr:x>
      <cdr:y>0.25612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2664419" y="499935"/>
          <a:ext cx="836206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0.39187</cdr:x>
      <cdr:y>0.19493</cdr:y>
    </cdr:from>
    <cdr:to>
      <cdr:x>0.44593</cdr:x>
      <cdr:y>0.26515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2088232" y="599734"/>
          <a:ext cx="28803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0.59211</cdr:x>
      <cdr:y>0.21535</cdr:y>
    </cdr:from>
    <cdr:to>
      <cdr:x>0.7956</cdr:x>
      <cdr:y>0.32306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3240360" y="604782"/>
          <a:ext cx="1113658" cy="3024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0.78827</cdr:x>
      <cdr:y>0.21795</cdr:y>
    </cdr:from>
    <cdr:to>
      <cdr:x>0.96578</cdr:x>
      <cdr:y>0.21795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313870" y="612068"/>
          <a:ext cx="97144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0.35503</cdr:x>
      <cdr:y>0.43533</cdr:y>
    </cdr:from>
    <cdr:to>
      <cdr:x>0.56534</cdr:x>
      <cdr:y>0.66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42940" y="1222542"/>
          <a:ext cx="1150944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1 041,8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0.39423</cdr:x>
      <cdr:y>0.35135</cdr:y>
    </cdr:from>
    <cdr:to>
      <cdr:x>0.62733</cdr:x>
      <cdr:y>0.69456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46425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10,9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0.7659</cdr:y>
    </cdr:from>
    <cdr:to>
      <cdr:x>0.20545</cdr:x>
      <cdr:y>0.7659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-467545" y="2460791"/>
          <a:ext cx="85805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0.2069</cdr:x>
      <cdr:y>0.72615</cdr:y>
    </cdr:from>
    <cdr:to>
      <cdr:x>0.25093</cdr:x>
      <cdr:y>0.76251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864095" y="2333049"/>
          <a:ext cx="183889" cy="1168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0.01724</cdr:x>
      <cdr:y>0.30523</cdr:y>
    </cdr:from>
    <cdr:to>
      <cdr:x>0.22269</cdr:x>
      <cdr:y>0.30523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72007" y="980675"/>
          <a:ext cx="85805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0.21474</cdr:x>
      <cdr:y>0.30523</cdr:y>
    </cdr:from>
    <cdr:to>
      <cdr:x>0.3615</cdr:x>
      <cdr:y>0.36703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896836" y="980675"/>
          <a:ext cx="612937" cy="19855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0.73841</cdr:x>
      <cdr:y>0.53812</cdr:y>
    </cdr:from>
    <cdr:to>
      <cdr:x>0.82646</cdr:x>
      <cdr:y>0.58182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623139" y="2131204"/>
          <a:ext cx="432048" cy="1730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0.82646</cdr:x>
      <cdr:y>0.58182</cdr:y>
    </cdr:from>
    <cdr:to>
      <cdr:x>0.97322</cdr:x>
      <cdr:y>0.58182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4055187" y="2304256"/>
          <a:ext cx="7200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0.48429</cdr:x>
      <cdr:y>0.21818</cdr:y>
    </cdr:from>
    <cdr:to>
      <cdr:x>0.79248</cdr:x>
      <cdr:y>0.32727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2376264" y="864096"/>
          <a:ext cx="1512168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0.79454</cdr:x>
      <cdr:y>0.21558</cdr:y>
    </cdr:from>
    <cdr:to>
      <cdr:x>1</cdr:x>
      <cdr:y>0.21558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3318367" y="692643"/>
          <a:ext cx="858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0.44828</cdr:x>
      <cdr:y>0.21558</cdr:y>
    </cdr:from>
    <cdr:to>
      <cdr:x>0.48275</cdr:x>
      <cdr:y>0.32764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1872207" y="692644"/>
          <a:ext cx="143999" cy="3600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0.2931</cdr:x>
      <cdr:y>0.21558</cdr:y>
    </cdr:from>
    <cdr:to>
      <cdr:x>0.48388</cdr:x>
      <cdr:y>0.21558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>
          <a:off x="1224135" y="692643"/>
          <a:ext cx="79678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0.78917</cdr:x>
      <cdr:y>0.53335</cdr:y>
    </cdr:from>
    <cdr:to>
      <cdr:x>0.98736</cdr:x>
      <cdr:y>0.53335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4312542" y="1651421"/>
          <a:ext cx="10830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0.62963</cdr:x>
      <cdr:y>0.4186</cdr:y>
    </cdr:from>
    <cdr:to>
      <cdr:x>0.78917</cdr:x>
      <cdr:y>0.53335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3440720" y="1296130"/>
          <a:ext cx="871822" cy="35529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0.23782</cdr:x>
      <cdr:y>0.26789</cdr:y>
    </cdr:from>
    <cdr:to>
      <cdr:x>0.35247</cdr:x>
      <cdr:y>0.34897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147365" y="713730"/>
          <a:ext cx="553133" cy="21602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0.26789</cdr:y>
    </cdr:from>
    <cdr:to>
      <cdr:x>0.24128</cdr:x>
      <cdr:y>0.26789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0" y="713730"/>
          <a:ext cx="116406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0.6026</cdr:x>
      <cdr:y>0.21383</cdr:y>
    </cdr:from>
    <cdr:to>
      <cdr:x>0.79756</cdr:x>
      <cdr:y>0.29343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2907253" y="569714"/>
          <a:ext cx="940598" cy="21207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0.79756</cdr:x>
      <cdr:y>0.21383</cdr:y>
    </cdr:from>
    <cdr:to>
      <cdr:x>1</cdr:x>
      <cdr:y>0.21383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3847851" y="569714"/>
          <a:ext cx="97668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0.67753</cdr:x>
      <cdr:y>0.67998</cdr:y>
    </cdr:from>
    <cdr:to>
      <cdr:x>0.79756</cdr:x>
      <cdr:y>0.80843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268760" y="1811677"/>
          <a:ext cx="579091" cy="3422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0.79319</cdr:x>
      <cdr:y>0.81417</cdr:y>
    </cdr:from>
    <cdr:to>
      <cdr:x>0.96268</cdr:x>
      <cdr:y>0.81417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3826768" y="2169177"/>
          <a:ext cx="81771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0.41394</cdr:x>
      <cdr:y>0.45337</cdr:y>
    </cdr:from>
    <cdr:to>
      <cdr:x>0.61475</cdr:x>
      <cdr:y>0.78472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7195" y="1371152"/>
          <a:ext cx="1056208" cy="1002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67,5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0.77011</cdr:x>
      <cdr:y>0.39933</cdr:y>
    </cdr:from>
    <cdr:to>
      <cdr:x>0.94863</cdr:x>
      <cdr:y>0.39933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4824536" y="1483986"/>
          <a:ext cx="111837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0.70115</cdr:x>
      <cdr:y>0.40098</cdr:y>
    </cdr:from>
    <cdr:to>
      <cdr:x>0.76982</cdr:x>
      <cdr:y>0.47271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392488" y="1490131"/>
          <a:ext cx="430197" cy="26656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0.09195</cdr:x>
      <cdr:y>0.76748</cdr:y>
    </cdr:from>
    <cdr:to>
      <cdr:x>0.28736</cdr:x>
      <cdr:y>0.76748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576064" y="2852138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0.28736</cdr:x>
      <cdr:y>0.70676</cdr:y>
    </cdr:from>
    <cdr:to>
      <cdr:x>0.33333</cdr:x>
      <cdr:y>0.76489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1800200" y="2626477"/>
          <a:ext cx="28803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0.87268</cdr:x>
      <cdr:y>0.703</cdr:y>
    </cdr:from>
    <cdr:to>
      <cdr:x>0.98254</cdr:x>
      <cdr:y>0.79846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181828" y="3847611"/>
          <a:ext cx="904104" cy="5224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9 044,1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0.79621</cdr:x>
      <cdr:y>0.57899</cdr:y>
    </cdr:from>
    <cdr:to>
      <cdr:x>0.90121</cdr:x>
      <cdr:y>0.683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552530" y="3168898"/>
          <a:ext cx="864108" cy="5692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8 150,6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8 052,1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0.44346</cdr:x>
      <cdr:y>0.44665</cdr:y>
    </cdr:from>
    <cdr:to>
      <cdr:x>0.55388</cdr:x>
      <cdr:y>0.78028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72408" y="12241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4 551,3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0.44349</cdr:x>
      <cdr:y>0.5062</cdr:y>
    </cdr:from>
    <cdr:to>
      <cdr:x>0.55391</cdr:x>
      <cdr:y>0.66296</cdr:y>
    </cdr:to>
    <cdr:sp macro="" textlink="">
      <cdr:nvSpPr>
        <cdr:cNvPr id="30" name="TextBox 29"/>
        <cdr:cNvSpPr txBox="1"/>
      </cdr:nvSpPr>
      <cdr:spPr>
        <a:xfrm xmlns:a="http://schemas.openxmlformats.org/drawingml/2006/main">
          <a:off x="3672656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0.4348</cdr:x>
      <cdr:y>0.5062</cdr:y>
    </cdr:from>
    <cdr:to>
      <cdr:x>0.54522</cdr:x>
      <cdr:y>0.66296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648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3 651, 6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0.8235</cdr:x>
      <cdr:y>0.0334</cdr:y>
    </cdr:from>
    <cdr:to>
      <cdr:x>0.93392</cdr:x>
      <cdr:y>0.19016</cdr:y>
    </cdr:to>
    <cdr:sp macro="" textlink="">
      <cdr:nvSpPr>
        <cdr:cNvPr id="32" name="TextBox 1"/>
        <cdr:cNvSpPr txBox="1"/>
      </cdr:nvSpPr>
      <cdr:spPr>
        <a:xfrm xmlns:a="http://schemas.openxmlformats.org/drawingml/2006/main">
          <a:off x="6819552" y="1948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216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</a:t>
          </a:r>
          <a:r>
            <a:rPr lang="ru-RU" sz="1200" b="1" kern="12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 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0.2435</cdr:x>
      <cdr:y>0.18523</cdr:y>
    </cdr:from>
    <cdr:to>
      <cdr:x>0.41741</cdr:x>
      <cdr:y>0.18523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2016472" y="1080418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0.41741</cdr:x>
      <cdr:y>0.18523</cdr:y>
    </cdr:from>
    <cdr:to>
      <cdr:x>0.45219</cdr:x>
      <cdr:y>0.27164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3456632" y="1080418"/>
          <a:ext cx="288032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0.52175</cdr:x>
      <cdr:y>0.16054</cdr:y>
    </cdr:from>
    <cdr:to>
      <cdr:x>0.63479</cdr:x>
      <cdr:y>0.16054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320728" y="93640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0.48697</cdr:x>
      <cdr:y>0.16054</cdr:y>
    </cdr:from>
    <cdr:to>
      <cdr:x>0.52175</cdr:x>
      <cdr:y>0.2593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H="1">
          <a:off x="4032696" y="936402"/>
          <a:ext cx="288032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0.02612</cdr:x>
      <cdr:y>0.44447</cdr:y>
    </cdr:from>
    <cdr:to>
      <cdr:x>0.17394</cdr:x>
      <cdr:y>0.44447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216272" y="2592586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0.17394</cdr:x>
      <cdr:y>0.44447</cdr:y>
    </cdr:from>
    <cdr:to>
      <cdr:x>0.30006</cdr:x>
      <cdr:y>0.53086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1565634" y="2592437"/>
          <a:ext cx="1135174" cy="50390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0.03606</cdr:x>
      <cdr:y>0.76543</cdr:y>
    </cdr:from>
    <cdr:to>
      <cdr:x>0.23605</cdr:x>
      <cdr:y>0.76543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24544" y="4464496"/>
          <a:ext cx="180011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0.23606</cdr:x>
      <cdr:y>0.76543</cdr:y>
    </cdr:from>
    <cdr:to>
      <cdr:x>0.38388</cdr:x>
      <cdr:y>0.81481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2124744" y="4464496"/>
          <a:ext cx="1330527" cy="288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0.26959</cdr:x>
      <cdr:y>0.96296</cdr:y>
    </cdr:from>
    <cdr:to>
      <cdr:x>0.37393</cdr:x>
      <cdr:y>0.96296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>
          <a:off x="2232496" y="5616922"/>
          <a:ext cx="86405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0.37393</cdr:x>
      <cdr:y>0.85186</cdr:y>
    </cdr:from>
    <cdr:to>
      <cdr:x>0.4261</cdr:x>
      <cdr:y>0.96296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 flipV="1">
          <a:off x="3096592" y="4968850"/>
          <a:ext cx="432048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0.47369</cdr:x>
      <cdr:y>0.96296</cdr:y>
    </cdr:from>
    <cdr:to>
      <cdr:x>0.56064</cdr:x>
      <cdr:y>0.96296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3922717" y="5616922"/>
          <a:ext cx="7200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0.44349</cdr:x>
      <cdr:y>0.85186</cdr:y>
    </cdr:from>
    <cdr:to>
      <cdr:x>0.47828</cdr:x>
      <cdr:y>0.96296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 flipV="1">
          <a:off x="3672615" y="4968854"/>
          <a:ext cx="288073" cy="6480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0.65218</cdr:x>
      <cdr:y>0.92593</cdr:y>
    </cdr:from>
    <cdr:to>
      <cdr:x>0.73044</cdr:x>
      <cdr:y>0.92593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>
          <a:off x="5400848" y="5400898"/>
          <a:ext cx="64807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0.59132</cdr:x>
      <cdr:y>0.82717</cdr:y>
    </cdr:from>
    <cdr:to>
      <cdr:x>0.65218</cdr:x>
      <cdr:y>0.92593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 flipH="1" flipV="1">
          <a:off x="4896792" y="4824834"/>
          <a:ext cx="504056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0.73914</cdr:x>
      <cdr:y>0.77779</cdr:y>
    </cdr:from>
    <cdr:to>
      <cdr:x>0.90435</cdr:x>
      <cdr:y>0.77779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6120928" y="4536802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0.6261</cdr:x>
      <cdr:y>0.77779</cdr:y>
    </cdr:from>
    <cdr:to>
      <cdr:x>0.73914</cdr:x>
      <cdr:y>0.80248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 flipV="1">
          <a:off x="5184824" y="4536802"/>
          <a:ext cx="936104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0.74783</cdr:x>
      <cdr:y>0.34571</cdr:y>
    </cdr:from>
    <cdr:to>
      <cdr:x>0.85218</cdr:x>
      <cdr:y>0.34571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>
          <a:off x="6192936" y="2016522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0.68697</cdr:x>
      <cdr:y>0.34571</cdr:y>
    </cdr:from>
    <cdr:to>
      <cdr:x>0.74783</cdr:x>
      <cdr:y>0.43213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 flipH="1">
          <a:off x="5688880" y="2016522"/>
          <a:ext cx="504056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899,7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0.78475</cdr:x>
      <cdr:y>0.10811</cdr:y>
    </cdr:from>
    <cdr:to>
      <cdr:x>0.97417</cdr:x>
      <cdr:y>0.10811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6563072" y="576064"/>
          <a:ext cx="158417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0.72448</cdr:x>
      <cdr:y>0.10811</cdr:y>
    </cdr:from>
    <cdr:to>
      <cdr:x>0.78475</cdr:x>
      <cdr:y>0.39189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6059016" y="576064"/>
          <a:ext cx="504056" cy="15121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0.01846</cdr:x>
      <cdr:y>0.37838</cdr:y>
    </cdr:from>
    <cdr:to>
      <cdr:x>0.18205</cdr:x>
      <cdr:y>0.37838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54360" y="2016224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0.18205</cdr:x>
      <cdr:y>0.37838</cdr:y>
    </cdr:from>
    <cdr:to>
      <cdr:x>0.32842</cdr:x>
      <cdr:y>0.59459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1522512" y="2016224"/>
          <a:ext cx="1224136" cy="11521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0.04429</cdr:x>
      <cdr:y>0.67568</cdr:y>
    </cdr:from>
    <cdr:to>
      <cdr:x>0.139</cdr:x>
      <cdr:y>0.67568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370384" y="3600400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0.139</cdr:x>
      <cdr:y>0.60811</cdr:y>
    </cdr:from>
    <cdr:to>
      <cdr:x>0.32842</cdr:x>
      <cdr:y>0.67568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1162472" y="3240360"/>
          <a:ext cx="1584176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0.13039</cdr:x>
      <cdr:y>0.83784</cdr:y>
    </cdr:from>
    <cdr:to>
      <cdr:x>0.30259</cdr:x>
      <cdr:y>0.83784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1090464" y="4464496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0.30259</cdr:x>
      <cdr:y>0.7027</cdr:y>
    </cdr:from>
    <cdr:to>
      <cdr:x>0.36286</cdr:x>
      <cdr:y>0.83784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V="1">
          <a:off x="2530624" y="3744416"/>
          <a:ext cx="504056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0.43174</cdr:x>
      <cdr:y>0.90541</cdr:y>
    </cdr:from>
    <cdr:to>
      <cdr:x>0.63838</cdr:x>
      <cdr:y>0.90541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3610744" y="4824536"/>
          <a:ext cx="172819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0.43174</cdr:x>
      <cdr:y>0.81081</cdr:y>
    </cdr:from>
    <cdr:to>
      <cdr:x>0.46618</cdr:x>
      <cdr:y>0.90541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3610744" y="4320480"/>
          <a:ext cx="288032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0.8278</cdr:x>
      <cdr:y>0.2973</cdr:y>
    </cdr:from>
    <cdr:to>
      <cdr:x>1</cdr:x>
      <cdr:y>0.2973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6923112" y="1584176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0.69865</cdr:x>
      <cdr:y>0.2973</cdr:y>
    </cdr:from>
    <cdr:to>
      <cdr:x>0.8278</cdr:x>
      <cdr:y>0.5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5842992" y="1584176"/>
          <a:ext cx="1080120" cy="108012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0.87085</cdr:x>
      <cdr:y>0.5</cdr:y>
    </cdr:from>
    <cdr:to>
      <cdr:x>0.97417</cdr:x>
      <cdr:y>0.5</cdr:y>
    </cdr:to>
    <cdr:cxnSp macro="">
      <cdr:nvCxnSpPr>
        <cdr:cNvPr id="35" name="Прямая соединительная линия 34"/>
        <cdr:cNvCxnSpPr/>
      </cdr:nvCxnSpPr>
      <cdr:spPr>
        <a:xfrm xmlns:a="http://schemas.openxmlformats.org/drawingml/2006/main">
          <a:off x="7283152" y="2664296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0.72448</cdr:x>
      <cdr:y>0.5</cdr:y>
    </cdr:from>
    <cdr:to>
      <cdr:x>0.87085</cdr:x>
      <cdr:y>0.5</cdr:y>
    </cdr:to>
    <cdr:cxnSp macro="">
      <cdr:nvCxnSpPr>
        <cdr:cNvPr id="37" name="Прямая соединительная линия 36"/>
        <cdr:cNvCxnSpPr/>
      </cdr:nvCxnSpPr>
      <cdr:spPr>
        <a:xfrm xmlns:a="http://schemas.openxmlformats.org/drawingml/2006/main" flipH="1">
          <a:off x="6059016" y="2664296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0.81919</cdr:x>
      <cdr:y>0.63859</cdr:y>
    </cdr:from>
    <cdr:to>
      <cdr:x>0.96556</cdr:x>
      <cdr:y>0.63859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6851104" y="3402765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0.72448</cdr:x>
      <cdr:y>0.53048</cdr:y>
    </cdr:from>
    <cdr:to>
      <cdr:x>0.81919</cdr:x>
      <cdr:y>0.63859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 flipH="1" flipV="1">
          <a:off x="6059016" y="2826701"/>
          <a:ext cx="792088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0.77614</cdr:x>
      <cdr:y>0.86832</cdr:y>
    </cdr:from>
    <cdr:to>
      <cdr:x>0.96556</cdr:x>
      <cdr:y>0.86832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>
          <a:off x="6491064" y="4626901"/>
          <a:ext cx="158417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0.70726</cdr:x>
      <cdr:y>0.54399</cdr:y>
    </cdr:from>
    <cdr:to>
      <cdr:x>0.77614</cdr:x>
      <cdr:y>0.86832</cdr:y>
    </cdr:to>
    <cdr:cxnSp macro="">
      <cdr:nvCxnSpPr>
        <cdr:cNvPr id="45" name="Прямая соединительная линия 44"/>
        <cdr:cNvCxnSpPr/>
      </cdr:nvCxnSpPr>
      <cdr:spPr>
        <a:xfrm xmlns:a="http://schemas.openxmlformats.org/drawingml/2006/main" flipH="1" flipV="1">
          <a:off x="5915000" y="2898709"/>
          <a:ext cx="576064" cy="172819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0.67824</cdr:x>
      <cdr:y>0.23171</cdr:y>
    </cdr:from>
    <cdr:to>
      <cdr:x>0.73041</cdr:x>
      <cdr:y>0.32927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5616619" y="1368152"/>
          <a:ext cx="432053" cy="576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0.73041</cdr:x>
      <cdr:y>0.23171</cdr:y>
    </cdr:from>
    <cdr:to>
      <cdr:x>0.9391</cdr:x>
      <cdr:y>0.23171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6048672" y="1368152"/>
          <a:ext cx="172819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0.17391</cdr:x>
      <cdr:y>0.32927</cdr:y>
    </cdr:from>
    <cdr:to>
      <cdr:x>0.27826</cdr:x>
      <cdr:y>0.41971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1440160" y="1944216"/>
          <a:ext cx="864140" cy="5340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0.0087</cdr:x>
      <cdr:y>0.32927</cdr:y>
    </cdr:from>
    <cdr:to>
      <cdr:x>0.17391</cdr:x>
      <cdr:y>0.32927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72028" y="1944216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0.27764</cdr:x>
      <cdr:y>0.17259</cdr:y>
    </cdr:from>
    <cdr:to>
      <cdr:x>0.29564</cdr:x>
      <cdr:y>0.32927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2299170" y="1019094"/>
          <a:ext cx="149102" cy="9251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0.08695</cdr:x>
      <cdr:y>0.17073</cdr:y>
    </cdr:from>
    <cdr:to>
      <cdr:x>0.27894</cdr:x>
      <cdr:y>0.17073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720080" y="1008112"/>
          <a:ext cx="158990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3" y="2376270"/>
          <a:ext cx="914407" cy="914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8 502,6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0.54781</cdr:x>
      <cdr:y>0.76829</cdr:y>
    </cdr:from>
    <cdr:to>
      <cdr:x>0.55651</cdr:x>
      <cdr:y>0.82927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536507" y="4536488"/>
          <a:ext cx="72005" cy="360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0.5652</cdr:x>
      <cdr:y>0.7561</cdr:y>
    </cdr:from>
    <cdr:to>
      <cdr:x>0.73911</cdr:x>
      <cdr:y>0.89024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680520" y="4464496"/>
          <a:ext cx="1440160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0.48694</cdr:x>
      <cdr:y>0.92683</cdr:y>
    </cdr:from>
    <cdr:to>
      <cdr:x>0.66955</cdr:x>
      <cdr:y>0.92683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4032448" y="5472608"/>
          <a:ext cx="151222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0.79998</cdr:x>
      <cdr:y>0.4878</cdr:y>
    </cdr:from>
    <cdr:to>
      <cdr:x>0.97388</cdr:x>
      <cdr:y>0.4878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6624736" y="2880320"/>
          <a:ext cx="144013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0.80867</cdr:x>
      <cdr:y>0.69512</cdr:y>
    </cdr:from>
    <cdr:to>
      <cdr:x>0.99128</cdr:x>
      <cdr:y>0.69512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6696744" y="4104456"/>
          <a:ext cx="151222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0.66955</cdr:x>
      <cdr:y>0.4878</cdr:y>
    </cdr:from>
    <cdr:to>
      <cdr:x>0.79998</cdr:x>
      <cdr:y>0.63415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5544616" y="2880320"/>
          <a:ext cx="1080120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0.02404</cdr:x>
      <cdr:y>0.88606</cdr:y>
    </cdr:from>
    <cdr:to>
      <cdr:x>0.21534</cdr:x>
      <cdr:y>0.88606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199042" y="5231853"/>
          <a:ext cx="15841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0.21766</cdr:x>
      <cdr:y>0.70194</cdr:y>
    </cdr:from>
    <cdr:to>
      <cdr:x>0.34804</cdr:x>
      <cdr:y>0.88606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1802446" y="4144726"/>
          <a:ext cx="1079764" cy="108712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0.73911</cdr:x>
      <cdr:y>0.89024</cdr:y>
    </cdr:from>
    <cdr:to>
      <cdr:x>0.90432</cdr:x>
      <cdr:y>0.89024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6120680" y="5256584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0.76829</cdr:y>
    </cdr:from>
    <cdr:to>
      <cdr:x>0.53042</cdr:x>
      <cdr:y>0.91463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600401" y="4536504"/>
          <a:ext cx="792087" cy="8640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0.28695</cdr:x>
      <cdr:y>0.91463</cdr:y>
    </cdr:from>
    <cdr:to>
      <cdr:x>0.43912</cdr:x>
      <cdr:y>0.91463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376264" y="5400600"/>
          <a:ext cx="126014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0.60868</cdr:x>
      <cdr:y>0.69512</cdr:y>
    </cdr:from>
    <cdr:to>
      <cdr:x>0.80867</cdr:x>
      <cdr:y>0.73171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 flipV="1">
          <a:off x="5040560" y="4104456"/>
          <a:ext cx="1656184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0.43</cdr:x>
      <cdr:y>0.46341</cdr:y>
    </cdr:from>
    <cdr:to>
      <cdr:x>0.60106</cdr:x>
      <cdr:y>0.73425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35874" y="1368151"/>
          <a:ext cx="929235" cy="7996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1 349,9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dirty="0" smtClean="0"/>
            <a:t>)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0.54931</cdr:x>
      <cdr:y>0.17073</cdr:y>
    </cdr:from>
    <cdr:to>
      <cdr:x>0.72163</cdr:x>
      <cdr:y>0.17073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983946" y="504055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0.62884</cdr:x>
      <cdr:y>0.17073</cdr:y>
    </cdr:from>
    <cdr:to>
      <cdr:x>0.72163</cdr:x>
      <cdr:y>0.26829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415994" y="504055"/>
          <a:ext cx="504056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0.12512</cdr:x>
      <cdr:y>0.29268</cdr:y>
    </cdr:from>
    <cdr:to>
      <cdr:x>0.27094</cdr:x>
      <cdr:y>0.29268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679690" y="864095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0.27094</cdr:x>
      <cdr:y>0.29268</cdr:y>
    </cdr:from>
    <cdr:to>
      <cdr:x>0.32396</cdr:x>
      <cdr:y>0.39024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471778" y="864095"/>
          <a:ext cx="288032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0.08535</cdr:x>
      <cdr:y>0.60976</cdr:y>
    </cdr:from>
    <cdr:to>
      <cdr:x>0.24442</cdr:x>
      <cdr:y>0.60976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63666" y="1800199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0.24442</cdr:x>
      <cdr:y>0.41463</cdr:y>
    </cdr:from>
    <cdr:to>
      <cdr:x>0.33721</cdr:x>
      <cdr:y>0.60976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327762" y="1224135"/>
          <a:ext cx="504056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0.0721</cdr:x>
      <cdr:y>0.82927</cdr:y>
    </cdr:from>
    <cdr:to>
      <cdr:x>0.21791</cdr:x>
      <cdr:y>0.82927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391658" y="2448271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0.21791</cdr:x>
      <cdr:y>0.70732</cdr:y>
    </cdr:from>
    <cdr:to>
      <cdr:x>0.32396</cdr:x>
      <cdr:y>0.82927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V="1">
          <a:off x="1183746" y="2088231"/>
          <a:ext cx="576064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0.77465</cdr:x>
      <cdr:y>0.39024</cdr:y>
    </cdr:from>
    <cdr:to>
      <cdr:x>0.90721</cdr:x>
      <cdr:y>0.39024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>
          <a:off x="4208082" y="1152127"/>
          <a:ext cx="7200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0.68186</cdr:x>
      <cdr:y>0.39024</cdr:y>
    </cdr:from>
    <cdr:to>
      <cdr:x>0.77465</cdr:x>
      <cdr:y>0.39024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 flipH="1">
          <a:off x="3704026" y="1152127"/>
          <a:ext cx="50405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0.78791</cdr:x>
      <cdr:y>0.60976</cdr:y>
    </cdr:from>
    <cdr:to>
      <cdr:x>0.92047</cdr:x>
      <cdr:y>0.60976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4280090" y="1800199"/>
          <a:ext cx="7200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0.68186</cdr:x>
      <cdr:y>0.39024</cdr:y>
    </cdr:from>
    <cdr:to>
      <cdr:x>0.78791</cdr:x>
      <cdr:y>0.60976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 flipV="1">
          <a:off x="3704026" y="1152127"/>
          <a:ext cx="576064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0.26584</cdr:x>
      <cdr:y>0.49747</cdr:y>
    </cdr:from>
    <cdr:to>
      <cdr:x>0.31901</cdr:x>
      <cdr:y>0.5642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440160" y="1320490"/>
          <a:ext cx="288047" cy="17713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0.05317</cdr:x>
      <cdr:y>0.5642</cdr:y>
    </cdr:from>
    <cdr:to>
      <cdr:x>0.26584</cdr:x>
      <cdr:y>0.5642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288032" y="1497620"/>
          <a:ext cx="1152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</cdr:x>
      <cdr:y>0.56596</cdr:y>
    </cdr:from>
    <cdr:to>
      <cdr:x>0.76075</cdr:x>
      <cdr:y>0.64734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3689288" y="1502296"/>
          <a:ext cx="432048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0.76075</cdr:x>
      <cdr:y>0.64734</cdr:y>
    </cdr:from>
    <cdr:to>
      <cdr:x>0.97342</cdr:x>
      <cdr:y>0.64734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4121336" y="1718320"/>
          <a:ext cx="115213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0.42843</cdr:x>
      <cdr:y>0.32181</cdr:y>
    </cdr:from>
    <cdr:to>
      <cdr:x>0.5754</cdr:x>
      <cdr:y>0.64734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074208" y="854224"/>
          <a:ext cx="711543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86,7</a:t>
          </a:r>
        </a:p>
        <a:p xmlns:a="http://schemas.openxmlformats.org/drawingml/2006/main"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1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7713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6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4039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1" y="9444039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основе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проекта бюджета городского округа Домодедово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на 2021 </a:t>
            </a:r>
            <a:r>
              <a:rPr lang="ru-RU" sz="2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2400" dirty="0" smtClean="0">
                <a:latin typeface="Georgia" panose="02040502050405020303" pitchFamily="18" charset="0"/>
              </a:rPr>
              <a:t>2022 </a:t>
            </a:r>
            <a:r>
              <a:rPr lang="ru-RU" sz="2400" dirty="0">
                <a:latin typeface="Georgia" panose="02040502050405020303" pitchFamily="18" charset="0"/>
              </a:rPr>
              <a:t>и </a:t>
            </a:r>
            <a:r>
              <a:rPr lang="ru-RU" sz="2400" dirty="0" smtClean="0">
                <a:latin typeface="Georgia" panose="02040502050405020303" pitchFamily="18" charset="0"/>
              </a:rPr>
              <a:t>2023 </a:t>
            </a:r>
            <a:r>
              <a:rPr lang="ru-RU" sz="2400" dirty="0">
                <a:latin typeface="Georgia" panose="02040502050405020303" pitchFamily="18" charset="0"/>
              </a:rPr>
              <a:t>гг. </a:t>
            </a: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455467"/>
              </p:ext>
            </p:extLst>
          </p:nvPr>
        </p:nvGraphicFramePr>
        <p:xfrm>
          <a:off x="539552" y="836712"/>
          <a:ext cx="8280919" cy="4355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106,3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106,8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107,4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107,3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107,4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Производительность труда в базовых не сырьевых отраслях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Объем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рублей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23 200 000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24 200 000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28 400 000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30 600 000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35 100 000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/>
                      <a:r>
                        <a:rPr lang="ru-RU" sz="900" dirty="0" smtClean="0">
                          <a:effectLst/>
                          <a:latin typeface="Times New Roman"/>
                          <a:ea typeface="Times New Roman"/>
                        </a:rPr>
                        <a:t>Количество созданных рабочих 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2 019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2 250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2 350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2 450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5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373521"/>
              </p:ext>
            </p:extLst>
          </p:nvPr>
        </p:nvGraphicFramePr>
        <p:xfrm>
          <a:off x="539552" y="764704"/>
          <a:ext cx="8280920" cy="5926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181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7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09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09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636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Конкуренции»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9896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обоснованных, частично обоснованных жалоб в Федеральную антимонопольную службу (ФАС России) (от общего количества опубликованных торгов)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938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несостоявшихся торгов от общего количества объявленных торгов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6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общей экономии денежных средств от общей суммы объявленных торгов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12168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Среднее количество участников на торгах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25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реализованных требований Стандарта развития конкуренции в муниципальном образовании Московской области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9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9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891340"/>
              </p:ext>
            </p:extLst>
          </p:nvPr>
        </p:nvGraphicFramePr>
        <p:xfrm>
          <a:off x="539552" y="908720"/>
          <a:ext cx="8280919" cy="50016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98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предприятий в среднесписочной численности работников (без внешних совместителей) всех предприятий и организаций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/>
                          <a:ea typeface="Calibri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27,31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27,60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50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Число субъектов малого и среднего предпринимательства в расчете на 10 тыс. человек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540,78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577,77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612,94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646,26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679,54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Малый 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113,88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113,98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114,24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114,68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115,11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Вновь созданные предприятия МСП в сфере производства или услуг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/>
                          <a:ea typeface="Times New Roman"/>
                        </a:rPr>
                        <a:t>единиц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Количество вновь созданных субъектов МСП участниками проекта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0,012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0,011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0,009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99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117661"/>
              </p:ext>
            </p:extLst>
          </p:nvPr>
        </p:nvGraphicFramePr>
        <p:xfrm>
          <a:off x="539552" y="836712"/>
          <a:ext cx="8280919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16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Численность занятых в сфере малого и среднего предпринимательства, включая индивидуальных предпринимателей за отчетный период (прошедший год)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человек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33 672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35 134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37 738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40 107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42 184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Количество </a:t>
                      </a:r>
                      <a:r>
                        <a:rPr lang="ru-RU" sz="1000" dirty="0" err="1" smtClean="0">
                          <a:effectLst/>
                          <a:latin typeface="Times New Roman"/>
                          <a:ea typeface="Times New Roman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 граждан, зафиксировавших свой статус, с учетом введения налогового режима для </a:t>
                      </a:r>
                      <a:r>
                        <a:rPr lang="ru-RU" sz="1000" dirty="0" err="1" smtClean="0">
                          <a:effectLst/>
                          <a:latin typeface="Times New Roman"/>
                          <a:ea typeface="Times New Roman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, нарастающим итогом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человек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2040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2040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2040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2040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2040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83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667532"/>
              </p:ext>
            </p:extLst>
          </p:nvPr>
        </p:nvGraphicFramePr>
        <p:xfrm>
          <a:off x="539552" y="836712"/>
          <a:ext cx="8280919" cy="50542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4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Обеспеченность населения площадью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/1000 человек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1151,4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1127,4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1127,7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1118,1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1111,1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площадей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кв.м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Ликвидация незаконных нестационарных торговых объектов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7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обслуживаемых населенных пунктов от общего числа населенных пунктов муниципального образования, соответствующих критериям отбора получателей субсидии на частичную компенсацию транспортных расходов организаций и индивидуальных предпринимателей по доставке продовольственных и не продовольственных товаров в сельские населенные пункты муниципального образования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10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300406"/>
              </p:ext>
            </p:extLst>
          </p:nvPr>
        </p:nvGraphicFramePr>
        <p:xfrm>
          <a:off x="539552" y="836712"/>
          <a:ext cx="8280919" cy="4104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посадочных мест на объектах общественного питания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Посадочные места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Прирост рабочих мест на объектах бытового обслуживания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Рабочие места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обращений по вопросу защиты прав потребителей от общего количества поступивших обращений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61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743411"/>
              </p:ext>
            </p:extLst>
          </p:nvPr>
        </p:nvGraphicFramePr>
        <p:xfrm>
          <a:off x="539552" y="836712"/>
          <a:ext cx="8147248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5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8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 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52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404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34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550518"/>
              </p:ext>
            </p:extLst>
          </p:nvPr>
        </p:nvGraphicFramePr>
        <p:xfrm>
          <a:off x="539552" y="836712"/>
          <a:ext cx="8147248" cy="5243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5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8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государственных и муниципальных услуг в области земельных отношений, по которым соблюдены регламентные сроки оказания услуг, 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 общему количеству государственных и муниципальных услуг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области земельных отношений, предоставленных органами местного самоуправления Московской области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Исключение незаконных решений по земле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объектов недвижимого имущества, поставленных на кадастровый учет от выявленных земельных участков с объектами без прав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04800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972089"/>
              </p:ext>
            </p:extLst>
          </p:nvPr>
        </p:nvGraphicFramePr>
        <p:xfrm>
          <a:off x="539552" y="836712"/>
          <a:ext cx="8147248" cy="39000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6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69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5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78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5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34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объектов недвижимости у которых адреса приведены структуре федеральной информационной адресной системе, внесены в федеральную информационную адресную систему и имеют географические координаты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Процент проведенных аукционов на право заключения договоров аренды земельных участков для субъектов малого и среднего предпринимательства от общего количества таких торгов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36208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382846"/>
              </p:ext>
            </p:extLst>
          </p:nvPr>
        </p:nvGraphicFramePr>
        <p:xfrm>
          <a:off x="539552" y="836712"/>
          <a:ext cx="8280922" cy="2669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406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14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97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00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III. Совершенствование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муниципальной службы Московской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9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548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5650448"/>
              </p:ext>
            </p:extLst>
          </p:nvPr>
        </p:nvGraphicFramePr>
        <p:xfrm>
          <a:off x="467544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 fontScale="90000"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</a:t>
            </a:r>
            <a:r>
              <a:rPr lang="ru-RU" sz="1400" dirty="0" smtClean="0">
                <a:latin typeface="Georgia" panose="02040502050405020303" pitchFamily="18" charset="0"/>
              </a:rPr>
              <a:t>20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 smtClean="0">
                <a:latin typeface="Georgia" panose="02040502050405020303" pitchFamily="18" charset="0"/>
              </a:rPr>
              <a:t>1 год и </a:t>
            </a:r>
            <a:r>
              <a:rPr lang="ru-RU" sz="1400" dirty="0">
                <a:latin typeface="Georgia" panose="02040502050405020303" pitchFamily="18" charset="0"/>
              </a:rPr>
              <a:t>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2022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2023 </a:t>
            </a:r>
            <a:r>
              <a:rPr lang="ru-RU" sz="1400" dirty="0">
                <a:latin typeface="Georgia" panose="02040502050405020303" pitchFamily="18" charset="0"/>
              </a:rPr>
              <a:t>гг</a:t>
            </a:r>
            <a:r>
              <a:rPr lang="ru-RU" sz="1400" dirty="0" smtClean="0">
                <a:latin typeface="Georgia" panose="02040502050405020303" pitchFamily="18" charset="0"/>
              </a:rPr>
              <a:t>. в сравнении с фактическим исполнением 2017-2019 годов и ожидаемым исполнением 2020 года                                               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</a:t>
            </a:r>
            <a:r>
              <a:rPr lang="ru-RU" sz="1400" dirty="0" smtClean="0">
                <a:latin typeface="Georgia" panose="02040502050405020303" pitchFamily="18" charset="0"/>
              </a:rPr>
              <a:t>. 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847414"/>
              </p:ext>
            </p:extLst>
          </p:nvPr>
        </p:nvGraphicFramePr>
        <p:xfrm>
          <a:off x="539552" y="836712"/>
          <a:ext cx="8280919" cy="5756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IV. Управление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муниципальными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финансами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6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налоговых доходов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69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Снижение доли налоговой задолженности к собственным налоговым поступлениям в консолидированный бюджет Московской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коэффициент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2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2024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93454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652296"/>
              </p:ext>
            </p:extLst>
          </p:nvPr>
        </p:nvGraphicFramePr>
        <p:xfrm>
          <a:off x="539552" y="836712"/>
          <a:ext cx="8280919" cy="447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 «Развитие системы информирования населения о деятельности органов местного самоуправления Московской области, создание доступной современной </a:t>
                      </a:r>
                      <a:r>
                        <a:rPr lang="ru-RU" sz="11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медиасреды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Информирование населения через СМИ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186,76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186,76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186,76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186,76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190,92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1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информированности населения в социальных сетях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коэф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незаконных рекламных конструкций, установленных на территории муниципального образования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задолженности в муниципальный бюджет по платежам за установку и эксплуатацию рекламных конструкций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92210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269577"/>
              </p:ext>
            </p:extLst>
          </p:nvPr>
        </p:nvGraphicFramePr>
        <p:xfrm>
          <a:off x="539552" y="836712"/>
          <a:ext cx="8280919" cy="2549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 «Эффективное местное самоуправление Московской области»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проектов, реализованных на основании заявок жителей Московской области в рамках применения практик инициативного бюджетирования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46030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18666"/>
              </p:ext>
            </p:extLst>
          </p:nvPr>
        </p:nvGraphicFramePr>
        <p:xfrm>
          <a:off x="539552" y="836712"/>
          <a:ext cx="8280919" cy="3682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IV «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граждан, вовлеченных в добровольческую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1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молодежи, задействованной в мероприятиях по вовлечению в творческую деятельность, от общего числа молодежи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студентов, вовлеченных в клубное студенческое движение,  от общего числа студентов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41423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675913"/>
              </p:ext>
            </p:extLst>
          </p:nvPr>
        </p:nvGraphicFramePr>
        <p:xfrm>
          <a:off x="539552" y="836712"/>
          <a:ext cx="8280919" cy="2291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VI «Развитие туризма в Московской области»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туристических маршрутов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08750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350896"/>
              </p:ext>
            </p:extLst>
          </p:nvPr>
        </p:nvGraphicFramePr>
        <p:xfrm>
          <a:off x="539552" y="836712"/>
          <a:ext cx="8424936" cy="3278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Пассажирский транспорт общего пользования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Доля поездок, оплаченных посредством безналичных расчётов, в общем количестве оплаченных пассажирами поездок на конец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Соблюдение расписания на автобусных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маршрутах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090727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32083"/>
              </p:ext>
            </p:extLst>
          </p:nvPr>
        </p:nvGraphicFramePr>
        <p:xfrm>
          <a:off x="539552" y="836712"/>
          <a:ext cx="8424936" cy="56001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 Подмосковья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Объёмы ввода в эксплуатацию после строительства и реконструкции автомобильных дорог общего пользования местного значения (при наличии объектов в программе)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 /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пог.м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Ремонт (капитальный ремонт) сети автомобильных дорог общего пользования местного значения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км/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тыс.кв.м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8,953/62,68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15,1/83,778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ДТП. Снижение 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дорогах, количество погибших на 100 тыс.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чел./100 тыс. населения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11,76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8,4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Создание парковочного пространства на улично-дорожной сети (оценивается на конец года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3350" algn="l"/>
                          <a:tab pos="335915" algn="ctr"/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		м/места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56857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458524"/>
              </p:ext>
            </p:extLst>
          </p:nvPr>
        </p:nvGraphicFramePr>
        <p:xfrm>
          <a:off x="539552" y="836712"/>
          <a:ext cx="8280919" cy="5056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Минута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заявителей МФЦ, ожидающих в очереди более 11,5 минут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Выполнение требований комфортности и доступности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79485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925230"/>
              </p:ext>
            </p:extLst>
          </p:nvPr>
        </p:nvGraphicFramePr>
        <p:xfrm>
          <a:off x="539552" y="836712"/>
          <a:ext cx="8280919" cy="58574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Стоимостная доля закупаемого и арендуемого ОМСУ муниципального образования Московской области иностранного ПО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 соответствии с категорией обрабатываемой информации, а 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баз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требованиями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72690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014756"/>
              </p:ext>
            </p:extLst>
          </p:nvPr>
        </p:nvGraphicFramePr>
        <p:xfrm>
          <a:off x="539552" y="836712"/>
          <a:ext cx="8280919" cy="53583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подписи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использующих механизм получения государственных и муниципальных услуг в электронной форме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доли граждан, зарегистрированных в ЕСИА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225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1630583"/>
              </p:ext>
            </p:extLst>
          </p:nvPr>
        </p:nvGraphicFramePr>
        <p:xfrm>
          <a:off x="457200" y="148478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Муниципальный </a:t>
            </a:r>
            <a:r>
              <a:rPr lang="ru-RU" sz="1400" dirty="0" smtClean="0">
                <a:latin typeface="Georgia" panose="02040502050405020303" pitchFamily="18" charset="0"/>
              </a:rPr>
              <a:t>долг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12088" y="1773238"/>
            <a:ext cx="107112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239898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290981"/>
              </p:ext>
            </p:extLst>
          </p:nvPr>
        </p:nvGraphicFramePr>
        <p:xfrm>
          <a:off x="539552" y="836712"/>
          <a:ext cx="8280919" cy="4579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Повторные обращения – Доля обращений,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», по которым поступили повторные обращения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Отложенные решения – Доля отложенных решений от числа ответов, предоставленных на портале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 (по проблемам со сроком решения 8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р.д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Ответь вовремя – Доля жалоб,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», по которым нарушен срок подготовки ответа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563713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733295"/>
              </p:ext>
            </p:extLst>
          </p:nvPr>
        </p:nvGraphicFramePr>
        <p:xfrm>
          <a:off x="539552" y="836712"/>
          <a:ext cx="8280919" cy="57827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 ЖКХ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дошкольных образовательных организаций и муниципальных общеобразовательных организаций в муниципальном образовании Московской области, подключенных к сети Интернет на скорости: для дошкольных образовательных организаций – не менее 2 Мбит/с; для общеобразовательных организаций, расположенных в городских поселениях и городских округах, – не менее 100 Мбит/с; для общеобразовательных организаций, расположенных в сельских населенных пунктах, – не менее 50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Мбит/с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60140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106359"/>
              </p:ext>
            </p:extLst>
          </p:nvPr>
        </p:nvGraphicFramePr>
        <p:xfrm>
          <a:off x="539552" y="836712"/>
          <a:ext cx="8280919" cy="52836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образовательных организаций, у которых есть широкополосный доступ к сети Интернет (не менее 100 Мбит/с), за исключением дошкольных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современных компьютеров (со сроком эксплуатации не более семи лет) на 100 обучающихся в общеобразовательных организациях муниципального образования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организаций в муниципальном образовании Московской области обеспеченных современными аппаратно-программными комплексами со средствами криптографической защиты </a:t>
                      </a:r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Внедрена целевая модель цифровой образовательной среды в общеобразовательных организациях и профессиональных образовательных организациях во всех субъектах Российской Федерации</a:t>
                      </a:r>
                      <a:endParaRPr lang="ru-RU" sz="1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683228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26764"/>
              </p:ext>
            </p:extLst>
          </p:nvPr>
        </p:nvGraphicFramePr>
        <p:xfrm>
          <a:off x="539552" y="836712"/>
          <a:ext cx="8280919" cy="4401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связи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Мбит/с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149945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781683"/>
              </p:ext>
            </p:extLst>
          </p:nvPr>
        </p:nvGraphicFramePr>
        <p:xfrm>
          <a:off x="539552" y="836712"/>
          <a:ext cx="8280919" cy="4063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«Разработка Генерального плана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утвержденного в актуальной версии генерального плана городского округа (внесение изменений в генеральный план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в актуальной версии Правил землепользования и застройки городского округа (внесение изменений в Правила землепользования и застройки городского округа)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нормативов градостроительного проектирования городского округа (внесение изменений в нормативы градостроительного проектирования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18526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878828"/>
              </p:ext>
            </p:extLst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«Реализация политики пространственного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городского округа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317163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679175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Чистая вода»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населения, обеспеченного доброкачественной питьевой водой из централизованных источников водоснабжения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%/чел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ВЗУ, ВНС и станций водоподготовки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55465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531963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Чистая вода»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доли населения, обеспеченного доброкачественной питьевой водой из централизованных источников водоснабжения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96,9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97,1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97,2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созданных и восстановленных ВЗУ, ВНС и станций водоподготовки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047220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805547"/>
              </p:ext>
            </p:extLst>
          </p:nvPr>
        </p:nvGraphicFramePr>
        <p:xfrm>
          <a:off x="539552" y="836712"/>
          <a:ext cx="8280919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Системы водоотведения»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сточных вод, очищенных до нормативных значений, в общем объеме сточных вод, пропущенных через очистные сооружения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очистки сточных вод суммарной производительностью.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построенных, реконструированных, отремонтированных коллекторов (участков), канализационных  станций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Прирост мощности очистных сооружений, обеспечивающих сокращение отведения в реку Волгу загрязненных сточных вод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куб.км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/год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055312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385339"/>
              </p:ext>
            </p:extLst>
          </p:nvPr>
        </p:nvGraphicFramePr>
        <p:xfrm>
          <a:off x="539552" y="836712"/>
          <a:ext cx="8280919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«Создание условий для обеспечения качественными коммунальными услугами»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коммунальной инфраструктуры (котельные, ЦТП, сети)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социальной и инженерной инфраструктуры на территории военных городков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070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96336" y="1556792"/>
            <a:ext cx="107112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085036785"/>
              </p:ext>
            </p:extLst>
          </p:nvPr>
        </p:nvGraphicFramePr>
        <p:xfrm>
          <a:off x="609771" y="2021785"/>
          <a:ext cx="7924452" cy="391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3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36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36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36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36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36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6487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214,9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563,5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756,5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1 529,1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1 819,7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2 109,7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169,7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9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937,0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1 297,6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1 697,6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1 847,6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592,1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522,1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412,1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322,1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Х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391,7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2 580,3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2 694,7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2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425509"/>
              </p:ext>
            </p:extLst>
          </p:nvPr>
        </p:nvGraphicFramePr>
        <p:xfrm>
          <a:off x="539552" y="836712"/>
          <a:ext cx="8280919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«Энергосбережение и повышение энергетической эффективности»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В, С, D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Бережливый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учет – оснащенность многоквартирных домов общедомовыми  приборами учета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многоквартирных домов с присвоенными классами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63,39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548509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151867"/>
              </p:ext>
            </p:extLst>
          </p:nvPr>
        </p:nvGraphicFramePr>
        <p:xfrm>
          <a:off x="539552" y="836712"/>
          <a:ext cx="8280919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газификации»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проектной документации на строительство газопроводов высокого, среднего и низкого давления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Ввод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эксплуатацию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газгольдера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87469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93756"/>
              </p:ext>
            </p:extLst>
          </p:nvPr>
        </p:nvGraphicFramePr>
        <p:xfrm>
          <a:off x="539552" y="836712"/>
          <a:ext cx="8280919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Обеспечивающая подпрограмма»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393220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724298"/>
              </p:ext>
            </p:extLst>
          </p:nvPr>
        </p:nvGraphicFramePr>
        <p:xfrm>
          <a:off x="539552" y="836712"/>
          <a:ext cx="8280919" cy="5359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«Строительство (реконструкция) объектов образования»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6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бюджетных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внебюджетных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с ясельными группами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бюджетных источников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262734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271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439998"/>
              </p:ext>
            </p:extLst>
          </p:nvPr>
        </p:nvGraphicFramePr>
        <p:xfrm>
          <a:off x="539552" y="836712"/>
          <a:ext cx="8280919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312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24.04.2020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99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454,5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13.04.2020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69 "Об  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помощи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г.о. Домодедово МО от  03.11.2020 № 166 "Об  оказании единовременной материальной помощи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994827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253424"/>
              </p:ext>
            </p:extLst>
          </p:nvPr>
        </p:nvGraphicFramePr>
        <p:xfrm>
          <a:off x="539552" y="836712"/>
          <a:ext cx="8424934" cy="408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7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2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78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28.01.2020 №  18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44254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704318"/>
              </p:ext>
            </p:extLst>
          </p:nvPr>
        </p:nvGraphicFramePr>
        <p:xfrm>
          <a:off x="539552" y="836712"/>
          <a:ext cx="8280919" cy="4137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03.02.2020 №  23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25.02.2020 №  37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64861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637917"/>
              </p:ext>
            </p:extLst>
          </p:nvPr>
        </p:nvGraphicFramePr>
        <p:xfrm>
          <a:off x="539552" y="836712"/>
          <a:ext cx="8280919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23.03.2019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53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3 976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23.03.2019 № 53 "О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748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23.03.2019 № 53 "О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2 137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0936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761070"/>
              </p:ext>
            </p:extLst>
          </p:nvPr>
        </p:nvGraphicFramePr>
        <p:xfrm>
          <a:off x="539552" y="836712"/>
          <a:ext cx="8136904" cy="23073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7 605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2)Распоряжение Администрации г.о. Домодедово МО от 23.03.2019 № 53 "О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единовременной материальной помощи к 75-ой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14 084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13 951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264261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647011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год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Администрации г.о.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8 400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6 614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78,7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Администрации г.о.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Администрации г.о. Домодедово МО от 20.10.2016 № 3271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2 283,50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76,1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821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3939874"/>
              </p:ext>
            </p:extLst>
          </p:nvPr>
        </p:nvGraphicFramePr>
        <p:xfrm>
          <a:off x="539750" y="692150"/>
          <a:ext cx="8229600" cy="5473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9014" y="188640"/>
            <a:ext cx="8229600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доходов </a:t>
            </a:r>
            <a:r>
              <a:rPr lang="ru-RU" sz="1400" dirty="0" smtClean="0">
                <a:latin typeface="Georgia" panose="02040502050405020303" pitchFamily="18" charset="0"/>
              </a:rPr>
              <a:t>2019-2023 гг.                                                                                              </a:t>
            </a:r>
            <a:r>
              <a:rPr lang="ru-RU" sz="1200" dirty="0" smtClean="0">
                <a:latin typeface="Georgia" panose="02040502050405020303" pitchFamily="18" charset="0"/>
              </a:rPr>
              <a:t>млн. 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20272" y="3157375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8 052,1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70182" y="2541319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8 174,9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73364" y="1894737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8 168,0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73594"/>
              </p:ext>
            </p:extLst>
          </p:nvPr>
        </p:nvGraphicFramePr>
        <p:xfrm>
          <a:off x="539552" y="836712"/>
          <a:ext cx="8352930" cy="4942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год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2 540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2 125,95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83,6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 г.о.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МО от 20.12.2019 № 1-4/1010 «О бюджете городского округа Домодедово на 2020 год и плановый период 2021 и 2022 годов».</a:t>
                      </a:r>
                      <a:endParaRPr kumimoji="0" lang="ru-RU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2436,70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1277,22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52,4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6 527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5 612,25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462698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186722"/>
              </p:ext>
            </p:extLst>
          </p:nvPr>
        </p:nvGraphicFramePr>
        <p:xfrm>
          <a:off x="539552" y="836712"/>
          <a:ext cx="8352929" cy="53310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1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2020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 1)Решение Совета депутатов г.о. Домодедово МО от 20.12.2019 № 1-4/1010 "О бюджете городского округа Домодедово на 2020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и плановый период 2021 и 2022 годов"; 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3864,3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7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 г.о. Домодедово МО от 20.12.2019 № 1-4/1010 «О бюджете городского округа Домодедово на 2020 год и плановый период 2021 и 2022 годов».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Домодедово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МО от 20.04.2017 № 1425 "Об утверждении Положения о порядке оказания материальной помощи председателям уличных комитетов микрорайонов, старшим по домам многоквартирных жилых домов, 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1149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13388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12489,21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93,29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 г.о. Домодедово МО от 20.12.2019 № 1-4/1010 «О бюджете городского округа Домодедово на 2020 год и плановый период 2021 и 2022 годов».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159,65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12017,50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10663,23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88,73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651413"/>
              </p:ext>
            </p:extLst>
          </p:nvPr>
        </p:nvGraphicFramePr>
        <p:xfrm>
          <a:off x="251522" y="666921"/>
          <a:ext cx="8640961" cy="5942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24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15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979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2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5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89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78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Строительство блока школы на 825 мест г.о. Домодедово (этап N 2 общеобразовательной школы на 1100 мест) (ПИР и строительство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b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ПИР и строительство общеобразовательной школы на 550 мест по адресу: г.о. Домодедово, 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. Барыбино, ул. Макаренко </a:t>
                      </a: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Переселение граждан из аварийного жилищного фонда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Ремонт очистных сооружений, 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Авиационный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25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Реконструкция котельных: котельная "КШФ" микрорайон "Западный", котельная "Речная", микрорайон "Северный"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27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Строительство ВЗУ по адресу: г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Домодедово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Востряково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, ул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Ледовская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55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Строительство очистных сооружений 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Востряково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, ул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Заборье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проживающих в городском округе и нуждающихся в жилых помещениях малоимущих граждан жилыми 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помещениями</a:t>
                      </a:r>
                    </a:p>
                    <a:p>
                      <a:pPr algn="l" fontAlgn="b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4270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Разработка и проведение экспертизы проектно-сметной документации по объекту: "Строительство государственного бюджетного учреждения здравоохранения Московской области "Домодедовская центральная городская больница" городская поликлиника на 400 посещений в смену, по адресу: Московская область, г.о.  Домодедово, </a:t>
                      </a:r>
                      <a:r>
                        <a:rPr lang="ru-RU" sz="9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. Южный"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0504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3526543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Лариса Михайловна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endParaRPr lang="ru-RU" dirty="0" smtClean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почты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41375148"/>
              </p:ext>
            </p:extLst>
          </p:nvPr>
        </p:nvGraphicFramePr>
        <p:xfrm>
          <a:off x="971600" y="908719"/>
          <a:ext cx="7560840" cy="2556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5773810"/>
              </p:ext>
            </p:extLst>
          </p:nvPr>
        </p:nvGraphicFramePr>
        <p:xfrm>
          <a:off x="1297998" y="3503984"/>
          <a:ext cx="7200800" cy="2631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10550" y="263895"/>
            <a:ext cx="37756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2021 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года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7452320" y="517811"/>
            <a:ext cx="685800" cy="68580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8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05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979712" y="2294874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275856" y="2294873"/>
            <a:ext cx="669333" cy="270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544108" y="2185143"/>
            <a:ext cx="12421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5112060" y="2186861"/>
            <a:ext cx="43204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475656" y="5157192"/>
            <a:ext cx="1350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2845041" y="4741428"/>
            <a:ext cx="1100148" cy="415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6084168" y="4509120"/>
            <a:ext cx="9181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652120" y="4508088"/>
            <a:ext cx="432048" cy="217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56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30194864"/>
              </p:ext>
            </p:extLst>
          </p:nvPr>
        </p:nvGraphicFramePr>
        <p:xfrm>
          <a:off x="143000" y="332656"/>
          <a:ext cx="900100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24072193"/>
              </p:ext>
            </p:extLst>
          </p:nvPr>
        </p:nvGraphicFramePr>
        <p:xfrm>
          <a:off x="395536" y="836712"/>
          <a:ext cx="836327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22712" cy="274042"/>
          </a:xfrm>
        </p:spPr>
        <p:txBody>
          <a:bodyPr>
            <a:normAutofit fontScale="90000"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latin typeface="Georgia" panose="02040502050405020303" pitchFamily="18" charset="0"/>
              </a:rPr>
              <a:t>Структура неналоговых доходов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627784" y="1340768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923928" y="1340768"/>
            <a:ext cx="28803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219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4813431"/>
              </p:ext>
            </p:extLst>
          </p:nvPr>
        </p:nvGraphicFramePr>
        <p:xfrm>
          <a:off x="457200" y="1268761"/>
          <a:ext cx="8507288" cy="5039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400" dirty="0" smtClean="0">
                <a:latin typeface="Georgia" panose="02040502050405020303" pitchFamily="18" charset="0"/>
              </a:rPr>
              <a:t>2019-2023 гг.                                                                                               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73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10377"/>
              </p:ext>
            </p:extLst>
          </p:nvPr>
        </p:nvGraphicFramePr>
        <p:xfrm>
          <a:off x="457200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40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сроки;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бюджета;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городском 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городском 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8727939"/>
              </p:ext>
            </p:extLst>
          </p:nvPr>
        </p:nvGraphicFramePr>
        <p:xfrm>
          <a:off x="457200" y="1052737"/>
          <a:ext cx="8507288" cy="5255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2019-2023 гг.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467511"/>
              </p:ext>
            </p:extLst>
          </p:nvPr>
        </p:nvGraphicFramePr>
        <p:xfrm>
          <a:off x="153852" y="386301"/>
          <a:ext cx="8856984" cy="64416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9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029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377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98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№1-4/77, 14.07.2009 №1-4/200, от 31.03.2010 № 1-4/271,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№ 1-4/320, от 16.08.2011 № 1-4/387, от 11.11.2011 № 1-4/404,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11.10.2012 № 1-4/482, от 10.10.2013 №1-4/540, от 22.11.2013 №1-4/549, от 25.07.2014 №1-4/601, от 12.11.2014 №1-4/615, от 17.12.2014 №1-4/629, от 02.03.2015 №1-4/646, от 22.06.2015 №1-4/661, от 21.08.2015 №1-4/675, от 22.10.2015 №1-4/686, от 09.12.2015 №1-4/697, от 12.12.2016 №1-4/751, от 17.11.2017 №1-4/842, от 20.12.2017 №1-4/854, от 21.02.2019 №1-4/948, от 13.09.2019 №1-4/991, от 14.11.2019 №1-4/999</a:t>
                      </a:r>
                      <a:endParaRPr kumimoji="0" lang="ru-RU" sz="800" u="none" strike="noStrike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собственности;</a:t>
                      </a: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08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00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</a:p>
                    <a:p>
                      <a:pPr algn="l" fontAlgn="ctr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0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2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приобретенных (предоставленных) для индивидуального и кооперативного гаражного строительства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1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116632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налога»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898810"/>
              </p:ext>
            </p:extLst>
          </p:nvPr>
        </p:nvGraphicFramePr>
        <p:xfrm>
          <a:off x="251521" y="980728"/>
          <a:ext cx="8640960" cy="57454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8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7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33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ожидаемое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2 706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2 706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2 706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2 706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2 706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Инвалиды с детства,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дети-инвалиды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54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30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3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0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257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894469"/>
              </p:ext>
            </p:extLst>
          </p:nvPr>
        </p:nvGraphicFramePr>
        <p:xfrm>
          <a:off x="179512" y="620688"/>
          <a:ext cx="8640960" cy="579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1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14.06.2016 №1-4/716, от 12.02.2018 №1-4/867, от 13.11.2018 №1-4/920, от 14.11.2019 №1-4/1000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51456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5438512"/>
              </p:ext>
            </p:extLst>
          </p:nvPr>
        </p:nvGraphicFramePr>
        <p:xfrm>
          <a:off x="539552" y="620688"/>
          <a:ext cx="82811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416535" y="188640"/>
            <a:ext cx="45272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Georgia" panose="02040502050405020303" pitchFamily="18" charset="0"/>
              </a:rPr>
              <a:t>Структура расходов бюджета </a:t>
            </a:r>
            <a:r>
              <a:rPr lang="ru-RU" sz="1600" b="1" dirty="0" smtClean="0">
                <a:latin typeface="Georgia" panose="02040502050405020303" pitchFamily="18" charset="0"/>
              </a:rPr>
              <a:t>2021 </a:t>
            </a:r>
            <a:r>
              <a:rPr lang="ru-RU" sz="1600" b="1" dirty="0">
                <a:latin typeface="Georgia" panose="02040502050405020303" pitchFamily="18" charset="0"/>
              </a:rPr>
              <a:t>года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83568" y="4869160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1979712" y="4653136"/>
            <a:ext cx="129614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83568" y="3573016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979712" y="3573016"/>
            <a:ext cx="1008112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026" y="-12619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45425" y="8413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63720899"/>
              </p:ext>
            </p:extLst>
          </p:nvPr>
        </p:nvGraphicFramePr>
        <p:xfrm>
          <a:off x="354219" y="3573016"/>
          <a:ext cx="8280920" cy="3082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889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1 441,6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1 349,9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1 278,3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1 257,1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референдумов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40,8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40,8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40,8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7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588,4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966,1</a:t>
                      </a:r>
                    </a:p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866,5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768,4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4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1066873"/>
              </p:ext>
            </p:extLst>
          </p:nvPr>
        </p:nvGraphicFramePr>
        <p:xfrm>
          <a:off x="363918" y="476673"/>
          <a:ext cx="543221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5825" y="765175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7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65775158"/>
              </p:ext>
            </p:extLst>
          </p:nvPr>
        </p:nvGraphicFramePr>
        <p:xfrm>
          <a:off x="539552" y="4005064"/>
          <a:ext cx="8352924" cy="2759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509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1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43659549"/>
              </p:ext>
            </p:extLst>
          </p:nvPr>
        </p:nvGraphicFramePr>
        <p:xfrm>
          <a:off x="755576" y="923268"/>
          <a:ext cx="5417480" cy="2654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экономика»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53350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85157054"/>
              </p:ext>
            </p:extLst>
          </p:nvPr>
        </p:nvGraphicFramePr>
        <p:xfrm>
          <a:off x="688895" y="3793113"/>
          <a:ext cx="8239205" cy="2845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74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994,5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1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93959522"/>
              </p:ext>
            </p:extLst>
          </p:nvPr>
        </p:nvGraphicFramePr>
        <p:xfrm>
          <a:off x="539552" y="597018"/>
          <a:ext cx="5328839" cy="3076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4808497" y="1916832"/>
            <a:ext cx="5038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851920" y="1700808"/>
            <a:ext cx="956577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598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«Жилищно-коммунальное хозяйство»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48588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96784320"/>
              </p:ext>
            </p:extLst>
          </p:nvPr>
        </p:nvGraphicFramePr>
        <p:xfrm>
          <a:off x="468313" y="3717032"/>
          <a:ext cx="8166771" cy="2635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587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1 162,9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884,4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1 041,8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825,2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803,6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74019242"/>
              </p:ext>
            </p:extLst>
          </p:nvPr>
        </p:nvGraphicFramePr>
        <p:xfrm>
          <a:off x="324818" y="597018"/>
          <a:ext cx="54726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468313" y="1268760"/>
            <a:ext cx="10073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475656" y="1268760"/>
            <a:ext cx="43204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499992" y="270892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851920" y="2420888"/>
            <a:ext cx="64807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309" y="18864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«Охрана окружающей среды»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53350" y="342900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9808004"/>
              </p:ext>
            </p:extLst>
          </p:nvPr>
        </p:nvGraphicFramePr>
        <p:xfrm>
          <a:off x="539553" y="4005064"/>
          <a:ext cx="8166771" cy="2026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09730988"/>
              </p:ext>
            </p:extLst>
          </p:nvPr>
        </p:nvGraphicFramePr>
        <p:xfrm>
          <a:off x="629486" y="650875"/>
          <a:ext cx="5471989" cy="3166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2021-2023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определены 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проекта бюджета 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трехлетний период. Проект бюджета сформирован на основе первого (базового) варианта прогноза, который отражает сложившуюся тенденцию развития экономики городского округа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Домодедово.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«Образование»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04150" y="188913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3714011"/>
              </p:ext>
            </p:extLst>
          </p:nvPr>
        </p:nvGraphicFramePr>
        <p:xfrm>
          <a:off x="467544" y="3645024"/>
          <a:ext cx="8439348" cy="3028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608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4 745,8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4 359,4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4 290,1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4 250,0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4 146,3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2 821,8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2 355,3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2 482,8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2 422,7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2 339,2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9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9" name="Объект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27386535"/>
              </p:ext>
            </p:extLst>
          </p:nvPr>
        </p:nvGraphicFramePr>
        <p:xfrm>
          <a:off x="467545" y="360093"/>
          <a:ext cx="4176463" cy="3212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19"/>
          <p:cNvSpPr txBox="1">
            <a:spLocks noChangeArrowheads="1"/>
          </p:cNvSpPr>
          <p:nvPr/>
        </p:nvSpPr>
        <p:spPr bwMode="auto">
          <a:xfrm>
            <a:off x="1996976" y="2132856"/>
            <a:ext cx="11176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290,1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«Культура и кинематография»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7524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0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21081942"/>
              </p:ext>
            </p:extLst>
          </p:nvPr>
        </p:nvGraphicFramePr>
        <p:xfrm>
          <a:off x="539552" y="4005064"/>
          <a:ext cx="8064896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662,9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681,1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603,5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820,8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526,9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97696372"/>
              </p:ext>
            </p:extLst>
          </p:nvPr>
        </p:nvGraphicFramePr>
        <p:xfrm>
          <a:off x="395536" y="678706"/>
          <a:ext cx="546467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483768" y="2219736"/>
            <a:ext cx="11525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603,5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(100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%)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971600" y="170080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763688" y="1700808"/>
            <a:ext cx="43204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«Социальная политика»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99388" y="333375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26432010"/>
              </p:ext>
            </p:extLst>
          </p:nvPr>
        </p:nvGraphicFramePr>
        <p:xfrm>
          <a:off x="539553" y="4005064"/>
          <a:ext cx="8166771" cy="2519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11118225"/>
              </p:ext>
            </p:extLst>
          </p:nvPr>
        </p:nvGraphicFramePr>
        <p:xfrm>
          <a:off x="457200" y="971791"/>
          <a:ext cx="4824535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257486" y="2132856"/>
            <a:ext cx="12239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234,0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«Физическая культура и спорт»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40650" y="31273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86815615"/>
              </p:ext>
            </p:extLst>
          </p:nvPr>
        </p:nvGraphicFramePr>
        <p:xfrm>
          <a:off x="539553" y="4005064"/>
          <a:ext cx="8166771" cy="1193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78238892"/>
              </p:ext>
            </p:extLst>
          </p:nvPr>
        </p:nvGraphicFramePr>
        <p:xfrm>
          <a:off x="179512" y="678706"/>
          <a:ext cx="4970463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«Средства массовой информации 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96188" y="306388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24706838"/>
              </p:ext>
            </p:extLst>
          </p:nvPr>
        </p:nvGraphicFramePr>
        <p:xfrm>
          <a:off x="539553" y="4005064"/>
          <a:ext cx="8166771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диаграмме)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57374565"/>
              </p:ext>
            </p:extLst>
          </p:nvPr>
        </p:nvGraphicFramePr>
        <p:xfrm>
          <a:off x="395536" y="692305"/>
          <a:ext cx="5694784" cy="3085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2019-2023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440234"/>
              </p:ext>
            </p:extLst>
          </p:nvPr>
        </p:nvGraphicFramePr>
        <p:xfrm>
          <a:off x="467544" y="758825"/>
          <a:ext cx="8352928" cy="5766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8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3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7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3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04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649,2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"Культура"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607,8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794,1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458,9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Развитие образования и воспитания в городском округе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4 732,1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4 168,7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283,1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4 238,6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4 118,0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защита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1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228,9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 городского округа Домодедово Московской области на 2014-2020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Экология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 окружающая среда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0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Безопасность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87,4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0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Формирование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современной комфортной городской среды на территории городского округа Домодедово на 2018-2022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1089,9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694,7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540,4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1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Предпринимательство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54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власть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1 046,5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1 230,8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1 161,6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3062" y="149907"/>
            <a:ext cx="8660938" cy="40594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2019-2023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674348"/>
              </p:ext>
            </p:extLst>
          </p:nvPr>
        </p:nvGraphicFramePr>
        <p:xfrm>
          <a:off x="467544" y="629105"/>
          <a:ext cx="8352928" cy="6064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8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6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3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7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3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6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ожидаемое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78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системы информирования населения о деятельности органов местного самоуправления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Развитие и функционирование дорожно-транспортного комплекса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894,9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465,1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484,9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4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194,8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215,5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196,6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0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Архитектура и градостроительство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89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Содержание и развитие инженерной инфраструктуры и энергоэффективности на территории городского округа Домодедово на 2018-2022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инженерной инфраструктуры 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408,5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263,3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7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Газификация сельских населенных пунктов городского округа Домодедово Московской области на 2015-2019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58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217,1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58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«Переселение граждан из аварийного фонда"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18424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941533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</a:t>
            </a:r>
            <a:r>
              <a:rPr lang="ru-RU" sz="1400" dirty="0" smtClean="0">
                <a:latin typeface="Georgia" panose="02040502050405020303" pitchFamily="18" charset="0"/>
              </a:rPr>
              <a:t>расходы                                                                                                             млн. руб.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532613"/>
              </p:ext>
            </p:extLst>
          </p:nvPr>
        </p:nvGraphicFramePr>
        <p:xfrm>
          <a:off x="539552" y="836712"/>
          <a:ext cx="8424936" cy="40259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Профилактика заболеваний и формирование здорового образа жизни. Развитие первичной медико-санитарной помощи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Диспансеризация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(доля населения, прошедшего диспансеризацию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граждан получивших компенсацию стоимости приобретенных льготных лекарственных препаратов, не поступивших в аптечные организации, от общего числа обратившихся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населения, прикрепленного к медицинским организациям на территории городского округа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1169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259701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Финансовое обеспечение системы организации медицинской помощи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медицинских работников (врачей первичного звена и специалистов узкого профиля), обеспеченных жильем, из числа привлеченных и нуждающихся в жилье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667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903659"/>
              </p:ext>
            </p:extLst>
          </p:nvPr>
        </p:nvGraphicFramePr>
        <p:xfrm>
          <a:off x="457200" y="980728"/>
          <a:ext cx="82296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Численность </a:t>
            </a:r>
            <a:r>
              <a:rPr lang="ru-RU" sz="1400" dirty="0">
                <a:latin typeface="Georgia" panose="02040502050405020303" pitchFamily="18" charset="0"/>
              </a:rPr>
              <a:t>постоянного населения       </a:t>
            </a:r>
            <a:r>
              <a:rPr lang="ru-RU" sz="1400" dirty="0" smtClean="0">
                <a:latin typeface="Georgia" panose="02040502050405020303" pitchFamily="18" charset="0"/>
              </a:rPr>
              <a:t>      </a:t>
            </a:r>
            <a:r>
              <a:rPr lang="ru-RU" sz="1400" dirty="0">
                <a:latin typeface="Georgia" panose="02040502050405020303" pitchFamily="18" charset="0"/>
              </a:rPr>
              <a:t>(тыс. </a:t>
            </a:r>
            <a:r>
              <a:rPr lang="ru-RU" sz="1400" dirty="0" smtClean="0">
                <a:latin typeface="Georgia" panose="02040502050405020303" pitchFamily="18" charset="0"/>
              </a:rPr>
              <a:t>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6487855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418118"/>
              </p:ext>
            </p:extLst>
          </p:nvPr>
        </p:nvGraphicFramePr>
        <p:xfrm>
          <a:off x="539552" y="836712"/>
          <a:ext cx="8424936" cy="2664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музейного дела и народных художественных промыслов»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 количества посещений музеев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1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электронный вид музейных фондов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061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796559"/>
              </p:ext>
            </p:extLst>
          </p:nvPr>
        </p:nvGraphicFramePr>
        <p:xfrm>
          <a:off x="539552" y="836712"/>
          <a:ext cx="8424936" cy="4492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библиотечного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 числа пользователей муниципальных библиотек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36 626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38 168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39 516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41 080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количества библиотек, внедривших стандарты деятельности библиотеки нового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формата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муниципальных библиотек, соответствующих требованиям к условиям деятельности библиотек Московской области (стандарту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посещаемости общедоступных (публичных) библиотек, а также культурно-массовых мероприятий, проводимых в библиотеках Московской области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4988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998185"/>
              </p:ext>
            </p:extLst>
          </p:nvPr>
        </p:nvGraphicFramePr>
        <p:xfrm>
          <a:off x="539552" y="836712"/>
          <a:ext cx="8424936" cy="4340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профессионального искусства, гастрольно-концертной деятельности и кинематографии»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посещений организаций культуры к уровню 2017 года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доли учреждений клубного типа, соответствующих Требованиям к условиям деятельности культурно-досуговых учреждений Московской области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посещений платных культурно-массовых мероприятий клубов и домов культуры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участников клубных формирований к уровню 2017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0805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768718"/>
              </p:ext>
            </p:extLst>
          </p:nvPr>
        </p:nvGraphicFramePr>
        <p:xfrm>
          <a:off x="539552" y="836712"/>
          <a:ext cx="8424936" cy="34068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«Укрепление материально-технической базы государственных и муниципальных учреждений культуры Московской области»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муниципальных учреждений культуры Московской области, по которым проведен капитальный ремонт, техническое переоснащение современным непроизводственным оборудованием и благоустройство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территории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организаций культуры, получивших современное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оборудование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7425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824504"/>
              </p:ext>
            </p:extLst>
          </p:nvPr>
        </p:nvGraphicFramePr>
        <p:xfrm>
          <a:off x="539552" y="836712"/>
          <a:ext cx="8424936" cy="4635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«Развитие архивного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фондов муниципального архива, внесенных в общеотраслевую базу данных «Архивный фонд», от общего количества архивных фондов, хранящихся в муниципальном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1483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538664"/>
              </p:ext>
            </p:extLst>
          </p:nvPr>
        </p:nvGraphicFramePr>
        <p:xfrm>
          <a:off x="539552" y="836712"/>
          <a:ext cx="8424936" cy="3397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программа»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Соотношение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7218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521095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«Развитие парков культуры и отдыха»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посетителей парков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отдыха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3768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110704"/>
              </p:ext>
            </p:extLst>
          </p:nvPr>
        </p:nvGraphicFramePr>
        <p:xfrm>
          <a:off x="539552" y="836712"/>
          <a:ext cx="8424936" cy="5950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22860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marR="22860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дошкольных 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численности детей в возрасте от 3 до 7 лет, получающих дошкольное образование в текущем году, к сумме численности детей в возрасте от 3 до 7 лет, получающих дошкольное образование в текущем году, и численности детей в возрасте от 3 до 7 лет, находящихся в очереди на получение в текущем году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Доступность дошкольного образования для детей в возрасте от полутора до трех лет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7155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541394"/>
              </p:ext>
            </p:extLst>
          </p:nvPr>
        </p:nvGraphicFramePr>
        <p:xfrm>
          <a:off x="539552" y="836712"/>
          <a:ext cx="8424936" cy="58278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– инвалидов в возрасте от 1,5 года до 7 лет, охваченных дошкольным образованием, в общей численности детей-инвалидов такого возраста в Московской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Созданы дополнительные места в субъектах Российской Федерации для детей в возрасте от 1,5 до 3 лет любой направленности в организациях, осуществляющих образовательную деятельность (за исключением государственных и муниципальных), и индивидуальных предпринимателей, осуществляющих образовательную деятельность по образовательным программам дошкольного образования, в том числе адаптированным, и присмотр 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уход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Создано не менее 90 тысяч дополнительных мест, в том числе с обеспечением  необходимых условий пребывания детей с ОВЗ и детей-инвалидов, в организациях, осуществляющих образовательную деятельность по образовательным программам дошкольного образования, для детей в возрасте до трёх лет за счёт средств федерального бюджета, бюджетов субъектов Российской Федерации и местных бюджетов с учётом приоритетности региональных программ субъектов Российской Федерации, в том числе входящих в состав Дальневосточного и Северо-Кавказского федеральных округов.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3477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399391"/>
              </p:ext>
            </p:extLst>
          </p:nvPr>
        </p:nvGraphicFramePr>
        <p:xfrm>
          <a:off x="539552" y="836712"/>
          <a:ext cx="8424936" cy="56906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105,0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Обновлена материально-техническая база для формирования у обучающихся современных технологических и гуманитарных навыков. Создана материально-техническая база для реализации основных и дополнительных общеобразовательных программ цифрового и гуманитарного профилей в общеобразовательных организациях, расположенных в сельской местности и малых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городах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программам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 935 тыс. детей в не менее чем в 7000 общеобразовательных организаций, расположенных в сельской местности, обновлена материально-техническая база для занятий физической культурой 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спортом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544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331259"/>
              </p:ext>
            </p:extLst>
          </p:nvPr>
        </p:nvGraphicFramePr>
        <p:xfrm>
          <a:off x="539552" y="1412776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</a:t>
            </a:r>
            <a:r>
              <a:rPr lang="ru-RU" sz="1400" dirty="0" smtClean="0">
                <a:latin typeface="Georgia" panose="02040502050405020303" pitchFamily="18" charset="0"/>
              </a:rPr>
              <a:t>     (руб.)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65881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248154"/>
              </p:ext>
            </p:extLst>
          </p:nvPr>
        </p:nvGraphicFramePr>
        <p:xfrm>
          <a:off x="539552" y="836712"/>
          <a:ext cx="8424936" cy="5022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Число детей, получивших рекомендации по построению индивидуального учебного плана в соответствии с выбранными профессиональными компетенциями (профессиональными областями деятельности, тысяча человек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Тысяча 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муниципальных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общеобразовательных учреждений,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обеспеченных горячим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питанием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общеобразовательных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выпускников текущего года, набравших 220 баллов и более по 3 предметам, к общему количеству выпускников текущего года, сдавших ЕГЭ по 3 и более 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предметам</a:t>
                      </a: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обучающихся во вторую смену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1,75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532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479589"/>
              </p:ext>
            </p:extLst>
          </p:nvPr>
        </p:nvGraphicFramePr>
        <p:xfrm>
          <a:off x="539552" y="836712"/>
          <a:ext cx="8424936" cy="5004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общеобразовательных организаций, обеспеченных подвозом к месту обучения в муниципальных общеобразовательных организациях, нуждающихся в подвозе к месту обучения в муниципальные общеобразовательные организации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обучающихся, получающих начальное общее образование в муниципальных образовательных организациях городского округа Домодедово Московской области, получающих бесплатное горячее питание,</a:t>
                      </a: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общему количеству обучающихся, получающих начальное общее образование в муниципальных образовательных организациях городского округа Домодедово Московской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4553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878696"/>
              </p:ext>
            </p:extLst>
          </p:nvPr>
        </p:nvGraphicFramePr>
        <p:xfrm>
          <a:off x="539552" y="836712"/>
          <a:ext cx="8424936" cy="37704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образования, в которых организовано бесплатное горячее питание обучающихся, получающих начальное общее образование, в соответствии со стандартом организации питания обучающихся организаций в Московской области, к общему количеству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5773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740941"/>
              </p:ext>
            </p:extLst>
          </p:nvPr>
        </p:nvGraphicFramePr>
        <p:xfrm>
          <a:off x="539552" y="836712"/>
          <a:ext cx="8424936" cy="4868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области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организаций культуры, получивших современное оборудование (детские школы искусств по видам искусств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 сферы культуры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Число детей, охваченных деятельностью детских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 (мобильных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Тысяча 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3,306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3,306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1405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632016"/>
              </p:ext>
            </p:extLst>
          </p:nvPr>
        </p:nvGraphicFramePr>
        <p:xfrm>
          <a:off x="539552" y="836712"/>
          <a:ext cx="8424936" cy="3315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от общей численности детей-инвалидов данного возрасти в Московской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мероприятиях, от общего числа детей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72543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714958"/>
              </p:ext>
            </p:extLst>
          </p:nvPr>
        </p:nvGraphicFramePr>
        <p:xfrm>
          <a:off x="539552" y="836712"/>
          <a:ext cx="8424936" cy="2612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IV «Профессиональное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педагогических работников, прошедших</a:t>
                      </a: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добровольную независимую оценку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8285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565664"/>
              </p:ext>
            </p:extLst>
          </p:nvPr>
        </p:nvGraphicFramePr>
        <p:xfrm>
          <a:off x="539552" y="836712"/>
          <a:ext cx="8424936" cy="2459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V «Обеспечивающая 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учителей и директоров школ, повысивших уровень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95626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742531"/>
              </p:ext>
            </p:extLst>
          </p:nvPr>
        </p:nvGraphicFramePr>
        <p:xfrm>
          <a:off x="539552" y="836712"/>
          <a:ext cx="8424936" cy="4350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Уровень бедности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граждан, получивших   субсидию на оплату жилого помещения и коммунальных услуг, от общего числа обратившихся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граждан, получившие поощрение и поздравление в связи с праздниками,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памятными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датами,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65332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49441"/>
              </p:ext>
            </p:extLst>
          </p:nvPr>
        </p:nvGraphicFramePr>
        <p:xfrm>
          <a:off x="539552" y="836712"/>
          <a:ext cx="8424936" cy="3283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отдельной категории граждан, получивших  меры социальной поддержки,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Активное долголетие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отдельных категорий граждан, получивших социальную поддержку по зубопротезированию, от общего числа обратившихся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84371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621553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«Доступная среда»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Доступная среда - Доступность для инвалидов и других маломобильных групп населения муниципальных приоритетных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объектов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92,8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1,5 года до 7 лет,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охваченных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дошкольным образованием, в общей численности детей-инвалидов такого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5 до 18 лет, получающих дополнительное образование, в общей численности детей-инвалидов такого возраста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возраста, которым созданы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условия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Приобретение оборудования, строительство пандусов для обеспечения беспрепятственного доступа маломобильных групп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644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296317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</a:t>
            </a:r>
            <a:r>
              <a:rPr lang="ru-RU" sz="1400" dirty="0" smtClean="0">
                <a:latin typeface="Georgia" panose="02040502050405020303" pitchFamily="18" charset="0"/>
              </a:rPr>
              <a:t>(</a:t>
            </a:r>
            <a:r>
              <a:rPr lang="ru-RU" sz="1400" dirty="0">
                <a:latin typeface="Georgia" panose="02040502050405020303" pitchFamily="18" charset="0"/>
              </a:rPr>
              <a:t>тыс. м2 общей площади)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864135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93756"/>
              </p:ext>
            </p:extLst>
          </p:nvPr>
        </p:nvGraphicFramePr>
        <p:xfrm>
          <a:off x="539552" y="836712"/>
          <a:ext cx="8424936" cy="3374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«Развитие системы отдыха и оздоровления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от7 до 15 лет,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96671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642700"/>
              </p:ext>
            </p:extLst>
          </p:nvPr>
        </p:nvGraphicFramePr>
        <p:xfrm>
          <a:off x="539552" y="836712"/>
          <a:ext cx="8424936" cy="2764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«Развитие трудовых ресурсов и охраны труда»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пострадавших в результате несчастных случаев на производстве со смертельным исходом, в расчете на 1000 работающих (организаций занятых в экономике муниципального образования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90171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160784"/>
              </p:ext>
            </p:extLst>
          </p:nvPr>
        </p:nvGraphicFramePr>
        <p:xfrm>
          <a:off x="539552" y="836712"/>
          <a:ext cx="8424936" cy="4745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которым оказана поддержка органами местного самоуправления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которым оказана поддержка органами местного самоуправления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Количество СО НКО в сфере образования,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34232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730168"/>
              </p:ext>
            </p:extLst>
          </p:nvPr>
        </p:nvGraphicFramePr>
        <p:xfrm>
          <a:off x="539552" y="836712"/>
          <a:ext cx="8424936" cy="4898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                              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 которым оказана имущественная 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 которым оказана  имущественная поддержка 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53421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067696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 в сфере охраны здоровья,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629,7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культуры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77724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827460"/>
              </p:ext>
            </p:extLst>
          </p:nvPr>
        </p:nvGraphicFramePr>
        <p:xfrm>
          <a:off x="539552" y="836712"/>
          <a:ext cx="8424936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здоровья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Численность граждан, принявших участие в просветительских мероприятиях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540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51381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720082"/>
              </p:ext>
            </p:extLst>
          </p:nvPr>
        </p:nvGraphicFramePr>
        <p:xfrm>
          <a:off x="539552" y="836712"/>
          <a:ext cx="8424936" cy="5513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систематически занимающихся физической культурой и спортом, в общей численности населения Московской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детей и молодежи (возраст 3-29 лет), систематически занимающихся физической культурой и спортом, в общей численности детей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среднего возраста (женщины: 30-54 года; мужчины: 30-59 лет), систематически занимающихся физической культурой и спортом, в общей численности граждан среднего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 старшего возраста (женщины: 55-79 лет; мужчины: 60-79 лет), систематически занимающихся физической культурой и спортом, в общей численности граждан старшего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обеспеченности граждан спортивными сооружениями исходя из единовременной  пропускной способности объектов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спортивных площадок, управляемых в соответствии со стандартом их использования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98589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512177"/>
              </p:ext>
            </p:extLst>
          </p:nvPr>
        </p:nvGraphicFramePr>
        <p:xfrm>
          <a:off x="539552" y="836712"/>
          <a:ext cx="8424936" cy="54070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городском округе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Домодедово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студентов, систематически занимающихся физической культурой и спортом,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муниципального образования Московской области, занимающихся в спортивных организациях, в общей численности детей и молодежи в возрасте 6 - 15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муниципального образования Московской области, занятого в экономике, занимающегося физической культурой и спортом, в общей численности населения, занятого 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экономике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08949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186727"/>
              </p:ext>
            </p:extLst>
          </p:nvPr>
        </p:nvGraphicFramePr>
        <p:xfrm>
          <a:off x="539552" y="836712"/>
          <a:ext cx="8424936" cy="4973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25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использования существующих объектов спорта (отношение фактической посещаемости к нормативной пропускной способности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обучающихся и студентов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проведенных массовых, официальных физкультурных и спортивных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53935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600453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«Подготовка к проведению в 2018 году чемпионата мира по футболу и эффективное использование тренировочных площадок после чемпионата мира по футболу»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Соответствие тренировочных площадок после завершения мероприятий требованиям, установленным национальными стандартами Российской Федерации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213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59104"/>
              </p:ext>
            </p:extLst>
          </p:nvPr>
        </p:nvGraphicFramePr>
        <p:xfrm>
          <a:off x="461292" y="1340768"/>
          <a:ext cx="8143155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Уровень обеспеченности населения жильем на конец года </a:t>
            </a:r>
            <a:r>
              <a:rPr lang="ru-RU" sz="1400" dirty="0" smtClean="0">
                <a:latin typeface="Georgia" panose="02040502050405020303" pitchFamily="18" charset="0"/>
              </a:rPr>
              <a:t>           </a:t>
            </a:r>
            <a:r>
              <a:rPr lang="ru-RU" sz="1400" dirty="0">
                <a:latin typeface="Georgia" panose="02040502050405020303" pitchFamily="18" charset="0"/>
              </a:rPr>
              <a:t>(кв. м на человека)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60642040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231755"/>
              </p:ext>
            </p:extLst>
          </p:nvPr>
        </p:nvGraphicFramePr>
        <p:xfrm>
          <a:off x="539552" y="836712"/>
          <a:ext cx="8424936" cy="4016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Подготовка спортивного резерва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доли систематически занимающихся видом спорта «футбол» в общем количестве систематически занимающихся по всем видам спорта в муниципальных образованиях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21896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474200"/>
              </p:ext>
            </p:extLst>
          </p:nvPr>
        </p:nvGraphicFramePr>
        <p:xfrm>
          <a:off x="539552" y="836712"/>
          <a:ext cx="8424936" cy="5203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Развитие отраслей сельского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скота и птицы на убой в хозяйствах всех категорий (в живом весе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18,018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18,036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18,054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18,072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18,090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молока в хозяйствах всех категорий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52,104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52,156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52,208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52,260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52,312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млн. рублей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2258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скотомест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23719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659970"/>
              </p:ext>
            </p:extLst>
          </p:nvPr>
        </p:nvGraphicFramePr>
        <p:xfrm>
          <a:off x="539552" y="836712"/>
          <a:ext cx="8424936" cy="4310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мелиорации земель сельскохозяйственного назначения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культуртехнических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работ сельскохозяйственными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товаропроизводителями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земельных участков, находящихся в муниципальной собственности и государственная собственность на которые не разграничена, предоставленных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сельхозтоваропроизводителям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земель, обработанных от борщевика Сосновского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16756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68181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Устойчивое развитие сельских территорий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(приобретения) жилья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кв. метр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7733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339632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эпизоотического и ветеринарно-санитарного благополучия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безнадзорных животных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08951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024372"/>
              </p:ext>
            </p:extLst>
          </p:nvPr>
        </p:nvGraphicFramePr>
        <p:xfrm>
          <a:off x="539552" y="836712"/>
          <a:ext cx="8424936" cy="2383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VII. Экспорт продукции агропромышленного комплекса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экспорта АПК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долл. США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98147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622177"/>
              </p:ext>
            </p:extLst>
          </p:nvPr>
        </p:nvGraphicFramePr>
        <p:xfrm>
          <a:off x="539552" y="836712"/>
          <a:ext cx="8424936" cy="4259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проведенных экологических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исследуемых компонентов окружающей  среды (мониторинг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изданной экологической литературы (детский экологический атлас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очищенных водоемов (прудов) находящихся в муниципальной собственности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2897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571030"/>
              </p:ext>
            </p:extLst>
          </p:nvPr>
        </p:nvGraphicFramePr>
        <p:xfrm>
          <a:off x="539552" y="836712"/>
          <a:ext cx="8424936" cy="5311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водохозяйственного комплекса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с неудовлетворительным и опасным уровнем безопасности, приведенных в безопасное техническое состояние      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работ по содержанию гидротехнических сооружений находящихся в муниципальной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 сооружений, находящихся в муниципальной собственности, для которых разработана проектно-сметная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находящихся в муниципальной собственности на которых проведен капитальный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19704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06833"/>
              </p:ext>
            </p:extLst>
          </p:nvPr>
        </p:nvGraphicFramePr>
        <p:xfrm>
          <a:off x="539552" y="836712"/>
          <a:ext cx="8424936" cy="29625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 Развитие лесного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обследованных территорий, покрытых зелеными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насаждениями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посаженных зеленых насаждений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3 100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3 300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3 400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3 500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56112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207483"/>
              </p:ext>
            </p:extLst>
          </p:nvPr>
        </p:nvGraphicFramePr>
        <p:xfrm>
          <a:off x="539552" y="836712"/>
          <a:ext cx="8424936" cy="4492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5 %  ежегодно</a:t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2129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1905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1793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1681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граждан принимающих участие в деятельности народных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дружин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несовершеннолетних в общем числе лиц, совершивших преступления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966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914033"/>
              </p:ext>
            </p:extLst>
          </p:nvPr>
        </p:nvGraphicFramePr>
        <p:xfrm>
          <a:off x="539552" y="836712"/>
          <a:ext cx="8424936" cy="5002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органов МВД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42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отремонтированных зданий (помещений) территориальных подразделений УФСБ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отремонтированных зданий (помещений), находящихся в собственности муниципальных образований Московской области, в целях размещения подразделений Главного следственного управления Следственного комитета  Российской Федерации по Московской области</a:t>
                      </a:r>
                    </a:p>
                    <a:p>
                      <a:pPr algn="l" fontAlgn="t"/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отремонтированных зданий (помещений), находящихся в собственности муниципальных образований Московской области, в которых располагаются городские (районные) суды</a:t>
                      </a:r>
                    </a:p>
                    <a:p>
                      <a:pPr algn="l" fontAlgn="t"/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14696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410416"/>
              </p:ext>
            </p:extLst>
          </p:nvPr>
        </p:nvGraphicFramePr>
        <p:xfrm>
          <a:off x="539552" y="836712"/>
          <a:ext cx="8424936" cy="4016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коммерческих объектов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подъездов многоквартирных домов,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766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163098"/>
              </p:ext>
            </p:extLst>
          </p:nvPr>
        </p:nvGraphicFramePr>
        <p:xfrm>
          <a:off x="539552" y="836712"/>
          <a:ext cx="8424936" cy="4545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социальных объектов и мест с массовым пребыванием людей,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лиц, состоящих на диспансерном наблюдении с диагнозом «Употребление наркотиков с вредными последствиями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кладбищ, соответствующих требованиям Порядка деятельности общественных кладбищ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81,44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 захоронений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70908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998273"/>
              </p:ext>
            </p:extLst>
          </p:nvPr>
        </p:nvGraphicFramePr>
        <p:xfrm>
          <a:off x="539552" y="836712"/>
          <a:ext cx="8424936" cy="34068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восстановленных (ремонт, реставрация, благоустройство) воинских захоронений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транспортировок умерших в морг с мест обнаружения или происшествия для производства судебно-медицинской экспертизы, произведенных в соответствии с установленными требованиями</a:t>
                      </a:r>
                    </a:p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E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67204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872680"/>
              </p:ext>
            </p:extLst>
          </p:nvPr>
        </p:nvGraphicFramePr>
        <p:xfrm>
          <a:off x="539552" y="836712"/>
          <a:ext cx="8424936" cy="5102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рисков возникновения и смягчение последствий чрезвычайных ситуаций природного и техногенного характера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готовности муниципального образования Московской области к действиям по предназначению при возникновении чрезвычайных ситуаций (происшествий) природного и техногенного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 органом местного самоуправления муниципального образования полномочия по обеспечению безопасности людей на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воде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построения и развития систем аппаратно-программного комплекса «Безопасный город»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16243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765666"/>
              </p:ext>
            </p:extLst>
          </p:nvPr>
        </p:nvGraphicFramePr>
        <p:xfrm>
          <a:off x="539552" y="836712"/>
          <a:ext cx="8424936" cy="2940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 совершенствование систем оповещения и информирования населения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42210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927923"/>
              </p:ext>
            </p:extLst>
          </p:nvPr>
        </p:nvGraphicFramePr>
        <p:xfrm>
          <a:off x="539552" y="836712"/>
          <a:ext cx="8424936" cy="263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Обеспечение пожарной безопасности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степени пожарной защищенности муниципального образования, по отношению к базовому периоду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50304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933893"/>
              </p:ext>
            </p:extLst>
          </p:nvPr>
        </p:nvGraphicFramePr>
        <p:xfrm>
          <a:off x="539552" y="836712"/>
          <a:ext cx="8424936" cy="3254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Обеспечение мероприятий гражданской обороны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процента запасов материально-технических, продовольственных и иных средств в целях гражданской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обороны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степени готовности к использованию по предназначению защитных сооружений и иных объектов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41473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496860"/>
              </p:ext>
            </p:extLst>
          </p:nvPr>
        </p:nvGraphicFramePr>
        <p:xfrm>
          <a:off x="539552" y="836712"/>
          <a:ext cx="8280919" cy="5082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тыс.кв</a:t>
                      </a:r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. 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190,30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земельных участков, вовлеченных в индивидуальное жилищное строительство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Площадь земельных участков, вовлеченных в индивидуальное жилищное строительство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объектов, исключенных из перечня проблемных объектов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80679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005485"/>
              </p:ext>
            </p:extLst>
          </p:nvPr>
        </p:nvGraphicFramePr>
        <p:xfrm>
          <a:off x="539552" y="836712"/>
          <a:ext cx="8280919" cy="59675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пострадавших граждан –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соинвесторов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права, которых обеспечены в отчетном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Поиск и реализация решений по обеспечению прав пострадавших граждан-участников долевого строительства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проблемных объектов, по которым нарушены права участников долевого строительства «Проблемные стройки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Встречи с гражданами – участниками долевого строительства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663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536188"/>
              </p:ext>
            </p:extLst>
          </p:nvPr>
        </p:nvGraphicFramePr>
        <p:xfrm>
          <a:off x="539552" y="836712"/>
          <a:ext cx="8280919" cy="2564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 «Обеспечение жильем молодых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молодых семей, получивших свидетельство о праве на получение социальной выплаты на приобретение жилого помещения или создание объекта индивидуального жилищного строительства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94161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130461"/>
              </p:ext>
            </p:extLst>
          </p:nvPr>
        </p:nvGraphicFramePr>
        <p:xfrm>
          <a:off x="539552" y="836712"/>
          <a:ext cx="8280919" cy="5023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 «Обеспечение жильем детей-сирот и детей, оставшихся без попечения родителей, лиц из числа детей-сирот и детей, оставшихся без попечения родителей»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 в отчетном 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Численность детей-сирот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65959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379763"/>
              </p:ext>
            </p:extLst>
          </p:nvPr>
        </p:nvGraphicFramePr>
        <p:xfrm>
          <a:off x="539552" y="836712"/>
          <a:ext cx="8280919" cy="2564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  «Улучшение жилищных условий семей, имеющих семь и более детей»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семьям, имеющим семь и более детей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16126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363916"/>
              </p:ext>
            </p:extLst>
          </p:nvPr>
        </p:nvGraphicFramePr>
        <p:xfrm>
          <a:off x="539552" y="836712"/>
          <a:ext cx="8280919" cy="4564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«Обеспечение жильем отдельных категорий граждан, установленных федеральным законодательством»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граждан, уволенных с военной службы, и приравненных к ним лиц,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79953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565595"/>
              </p:ext>
            </p:extLst>
          </p:nvPr>
        </p:nvGraphicFramePr>
        <p:xfrm>
          <a:off x="539552" y="836712"/>
          <a:ext cx="8280919" cy="4550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89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реализованных мероприятий по благоустройству общественных территорий, в том числе: пешеходные зоны, набережные, скверы, зоны отдыха, площади, стелы,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парки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разработанных концепций благоустройства общественных территорий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разработанных проектов благоустройства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27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установленных детских игровых площадок</a:t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благоустроенных дворовых территорий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0,7 /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 / 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70337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530739"/>
              </p:ext>
            </p:extLst>
          </p:nvPr>
        </p:nvGraphicFramePr>
        <p:xfrm>
          <a:off x="431540" y="332656"/>
          <a:ext cx="8280919" cy="49956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5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объектов электросетевого хозяйства, на которых реализованы мероприятия по устройству и капитальному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ремонту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объектов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архитектурно-художественного освещения, на которых реализованы мероприятия по устройству и капитальному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ремонту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среды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Реализованы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проекты победителей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Всероссийского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конкурса лучших проектов создания комфортной городской среды в малых городах и исторических поселениях, не менее единицы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81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245028"/>
              </p:ext>
            </p:extLst>
          </p:nvPr>
        </p:nvGraphicFramePr>
        <p:xfrm>
          <a:off x="431540" y="332656"/>
          <a:ext cx="8280919" cy="54565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5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Соответствие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нормативу обеспеченности парками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числа посетителей парков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установленных детских игровых площадок в парках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созданных и благоустроенных парков культуры и отдыха на территории Московской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области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597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Площадь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effectLst/>
                          <a:latin typeface="Times New Roman"/>
                        </a:rPr>
                        <a:t>кв.метр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11 990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-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1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473667"/>
              </p:ext>
            </p:extLst>
          </p:nvPr>
        </p:nvGraphicFramePr>
        <p:xfrm>
          <a:off x="539552" y="836712"/>
          <a:ext cx="8280919" cy="34884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Благоустройство территорий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Светлый город» – доля освещённых улиц, проездов, набережных в границах населенных пунктов городских округов и муниципальных районов (городских и сельских поселений) Московской области с уровнем освещённости, соответствующим нормативным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значениям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светильников наружного освещения, управление которыми осуществляется с использованием автоматизированных систем управления наружным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освещением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54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546707"/>
              </p:ext>
            </p:extLst>
          </p:nvPr>
        </p:nvGraphicFramePr>
        <p:xfrm>
          <a:off x="539552" y="836712"/>
          <a:ext cx="8280919" cy="3063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III. Создание условий для обеспечения комфортного проживания жителей в многоквартирных домах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МКД, в которых проведен капитальный ремонт в рамках региональной программы</a:t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64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998322"/>
              </p:ext>
            </p:extLst>
          </p:nvPr>
        </p:nvGraphicFramePr>
        <p:xfrm>
          <a:off x="539552" y="836712"/>
          <a:ext cx="8280919" cy="5292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225">
                <a:tc gridSpan="7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инвестиций, привлеченных в основной капитал (без учета бюджетных инвестиций), на душу населения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0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116,9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117,8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134,9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141,8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159,9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Процент заполняемости многопрофильных индустриальных парков, технологических парков, промышленных площадок индустриальных парков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88,06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92,12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95,73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98,44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многопрофильных индустриальных парков, технологических парков, промышленных площадок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5307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привлеченных резидентов на территории муниципальных образований Московской области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2210"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Площадь территории, на которую привлечены новые резиденты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19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17335</TotalTime>
  <Words>16421</Words>
  <Application>Microsoft Office PowerPoint</Application>
  <PresentationFormat>Экран (4:3)</PresentationFormat>
  <Paragraphs>5057</Paragraphs>
  <Slides>143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143</vt:i4>
      </vt:variant>
    </vt:vector>
  </HeadingPairs>
  <TitlesOfParts>
    <vt:vector size="156" baseType="lpstr">
      <vt:lpstr>Arial</vt:lpstr>
      <vt:lpstr>Batang</vt:lpstr>
      <vt:lpstr>Calibri</vt:lpstr>
      <vt:lpstr>Georgia</vt:lpstr>
      <vt:lpstr>Lucida Sans Unicode</vt:lpstr>
      <vt:lpstr>Times New Roman</vt:lpstr>
      <vt:lpstr>Times New Roman Cyr</vt:lpstr>
      <vt:lpstr>TimesET</vt:lpstr>
      <vt:lpstr>Verdana</vt:lpstr>
      <vt:lpstr>Wingdings</vt:lpstr>
      <vt:lpstr>Wingdings 2</vt:lpstr>
      <vt:lpstr>Wingdings 3</vt:lpstr>
      <vt:lpstr>Открытая</vt:lpstr>
      <vt:lpstr>Бюджет для граждан на основе  проекта бюджета городского округа Домодедово  на 2021 год и плановый период 2022 и 2023 гг. </vt:lpstr>
      <vt:lpstr>Глоссарий</vt:lpstr>
      <vt:lpstr>Социально-экономические условия реализации бюджетной и налоговой политики Московской области</vt:lpstr>
      <vt:lpstr>                                              Численность постоянного населения             (тыс. чел.)</vt:lpstr>
      <vt:lpstr>Среднемесячная заработная плата работников крупных и средних организаций      (руб.)</vt:lpstr>
      <vt:lpstr>Ввод  в эксплуатацию жилых домов, построенных за счет всех источников финансирования  (тыс. м2 общей площади)</vt:lpstr>
      <vt:lpstr>Уровень обеспеченности населения жильем на конец года            (кв. м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на 2021 год и плановый период 2022 и 2023 гг. в сравнении с фактическим исполнением 2017-2019 годов и ожидаемым исполнением 2020 года                                                                                                                                            млн. руб.</vt:lpstr>
      <vt:lpstr>Муниципальный долг</vt:lpstr>
      <vt:lpstr>Объем и структура муниципального внутреннего долга городского округа Домодедово </vt:lpstr>
      <vt:lpstr>Динамика доходов 2019-2023 гг.                                                                                              млн. руб.</vt:lpstr>
      <vt:lpstr>Презентация PowerPoint</vt:lpstr>
      <vt:lpstr>Презентация PowerPoint</vt:lpstr>
      <vt:lpstr>Структура неналоговых доходов</vt:lpstr>
      <vt:lpstr>Изменение структуры налоговых и неналоговых доходов городского округа Домодедово за 2019-2023 гг.                                                   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2019-2023 гг. (млн. руб.)</vt:lpstr>
      <vt:lpstr>Информация о налоговых ставках и льготах по земельному налогу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Расходы бюджета городского округа в 2019-2023 годах по программам</vt:lpstr>
      <vt:lpstr>Расходы бюджета городского округа в 2019-2023 годах по программам</vt:lpstr>
      <vt:lpstr>Программные расходы                                                                                                             млн. руб.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2649</cp:revision>
  <cp:lastPrinted>2019-12-23T11:52:48Z</cp:lastPrinted>
  <dcterms:created xsi:type="dcterms:W3CDTF">2015-09-30T07:48:07Z</dcterms:created>
  <dcterms:modified xsi:type="dcterms:W3CDTF">2024-12-26T15:02:08Z</dcterms:modified>
</cp:coreProperties>
</file>